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95" r:id="rId3"/>
    <p:sldId id="319" r:id="rId4"/>
    <p:sldId id="320" r:id="rId5"/>
    <p:sldId id="337" r:id="rId6"/>
    <p:sldId id="347" r:id="rId7"/>
    <p:sldId id="356" r:id="rId8"/>
    <p:sldId id="357" r:id="rId9"/>
    <p:sldId id="343" r:id="rId10"/>
    <p:sldId id="338" r:id="rId11"/>
    <p:sldId id="341" r:id="rId12"/>
    <p:sldId id="345" r:id="rId13"/>
    <p:sldId id="342" r:id="rId14"/>
    <p:sldId id="346" r:id="rId15"/>
    <p:sldId id="325" r:id="rId16"/>
    <p:sldId id="326" r:id="rId17"/>
    <p:sldId id="327" r:id="rId18"/>
    <p:sldId id="328" r:id="rId19"/>
    <p:sldId id="332" r:id="rId20"/>
    <p:sldId id="349" r:id="rId21"/>
    <p:sldId id="333" r:id="rId22"/>
    <p:sldId id="348" r:id="rId23"/>
    <p:sldId id="353" r:id="rId24"/>
    <p:sldId id="350" r:id="rId25"/>
    <p:sldId id="351" r:id="rId26"/>
    <p:sldId id="355" r:id="rId27"/>
    <p:sldId id="354" r:id="rId28"/>
    <p:sldId id="311" r:id="rId29"/>
    <p:sldId id="301" r:id="rId30"/>
  </p:sldIdLst>
  <p:sldSz cx="9144000" cy="5143500" type="screen16x9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9396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7879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18190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5758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1969846" algn="l" defTabSz="7879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363815" algn="l" defTabSz="7879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757785" algn="l" defTabSz="7879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151754" algn="l" defTabSz="78793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6B54CBD-B134-41A0-9FDD-66B38A6E83B6}">
          <p14:sldIdLst>
            <p14:sldId id="256"/>
            <p14:sldId id="295"/>
            <p14:sldId id="319"/>
            <p14:sldId id="320"/>
            <p14:sldId id="337"/>
            <p14:sldId id="347"/>
            <p14:sldId id="356"/>
            <p14:sldId id="357"/>
            <p14:sldId id="343"/>
            <p14:sldId id="338"/>
            <p14:sldId id="341"/>
            <p14:sldId id="345"/>
            <p14:sldId id="342"/>
            <p14:sldId id="346"/>
            <p14:sldId id="325"/>
            <p14:sldId id="326"/>
            <p14:sldId id="327"/>
            <p14:sldId id="328"/>
            <p14:sldId id="332"/>
            <p14:sldId id="349"/>
            <p14:sldId id="333"/>
            <p14:sldId id="348"/>
            <p14:sldId id="353"/>
            <p14:sldId id="350"/>
            <p14:sldId id="351"/>
            <p14:sldId id="355"/>
            <p14:sldId id="354"/>
            <p14:sldId id="311"/>
            <p14:sldId id="301"/>
          </p14:sldIdLst>
        </p14:section>
        <p14:section name="Раздел без заголовка" id="{A1CBC8D6-807B-4EA9-93D6-34AB39723FC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D719"/>
    <a:srgbClr val="0C788E"/>
    <a:srgbClr val="000099"/>
    <a:srgbClr val="025198"/>
    <a:srgbClr val="660066"/>
    <a:srgbClr val="000058"/>
    <a:srgbClr val="422C16"/>
    <a:srgbClr val="1C1C1C"/>
    <a:srgbClr val="2E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0" autoAdjust="0"/>
  </p:normalViewPr>
  <p:slideViewPr>
    <p:cSldViewPr>
      <p:cViewPr>
        <p:scale>
          <a:sx n="80" d="100"/>
          <a:sy n="80" d="100"/>
        </p:scale>
        <p:origin x="-2430" y="-1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C988D-0B8A-4032-99CE-DA9CDE03E584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2A4DD-11C4-401D-8168-D0CC4A5F64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3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3969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87938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81908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75877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69846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63815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57785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51754" algn="l" defTabSz="78793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A4DD-11C4-401D-8168-D0CC4A5F64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3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A4DD-11C4-401D-8168-D0CC4A5F644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0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1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FCA1E47-C858-48BE-8AC8-B1747234E602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9B691-96FA-4906-8A50-0AEA46698A68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19313-0EC8-48B4-B8EE-E8C9A1C6EE64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C823F-46BF-411E-A48A-6E935F300D5B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E71FB-7C82-4412-9196-952E0B8174A9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C65-9DBB-45CE-A1B5-2363A8676899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EDC2-76C2-445A-B5A5-8F0BB289F00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C56A-D302-4FD2-BCA1-4D3DCBE44A17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B84B-7489-4300-9165-513A86CDC470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6E0A-5095-4270-80B5-A86BB21E212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ED336DF-6FD2-4545-9947-83D95A066511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7" y="3751495"/>
            <a:ext cx="3802003" cy="10823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4338767"/>
            <a:ext cx="380200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6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7" y="3751495"/>
            <a:ext cx="3802003" cy="10823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4338767"/>
            <a:ext cx="380200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6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 alt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FFD62E4-D07C-4FAD-93EB-DBCFA2CCE1BC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57158" y="468642"/>
            <a:ext cx="8643998" cy="2319132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kk-KZ" sz="2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4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2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2024-2025 </a:t>
            </a:r>
            <a:r>
              <a:rPr lang="kk-KZ" sz="2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оқу </a:t>
            </a:r>
            <a:r>
              <a:rPr lang="kk-KZ" sz="22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жылының ғылыми- </a:t>
            </a:r>
            <a:r>
              <a:rPr lang="kk-KZ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әдістемелік жұмыстарының                              ІV </a:t>
            </a:r>
            <a:r>
              <a:rPr lang="kk-KZ" sz="22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тоқсан мен жылдық қорытындысының  </a:t>
            </a:r>
            <a:r>
              <a:rPr lang="kk-KZ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талдауы</a:t>
            </a:r>
            <a:r>
              <a:rPr lang="kk-KZ" sz="22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ұсыныстар,  кемшілікті түзету </a:t>
            </a:r>
            <a:r>
              <a:rPr lang="kk-KZ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жолдары</a:t>
            </a:r>
            <a:br>
              <a:rPr lang="kk-KZ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kk-KZ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kk-KZ" sz="2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0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Директордың бейіндік оқыту жөніндегі орынбасары</a:t>
            </a:r>
            <a:br>
              <a:rPr lang="kk-KZ" sz="20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20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Муса Маржангуль</a:t>
            </a:r>
            <a:br>
              <a:rPr lang="kk-KZ" sz="20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s-ES" altLang="ru-RU" sz="20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42858"/>
            <a:ext cx="7960398" cy="325785"/>
          </a:xfrm>
          <a:prstGeom prst="rect">
            <a:avLst/>
          </a:prstGeom>
        </p:spPr>
        <p:txBody>
          <a:bodyPr wrap="square" lIns="78794" tIns="39397" rIns="78794" bIns="39397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Астана қаласы әкімдігінің «Әлкей Марғұлан атындағы №40 мектеп- лицей» </a:t>
            </a:r>
            <a:r>
              <a:rPr lang="kk-KZ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68" y="0"/>
            <a:ext cx="9001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 қалалық, республикалық, халықаралық   конференцияларда баяндама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әзірлеп, семинарға қатысып  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іс-тәжірибесімен  бөлісті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1."Ұлттық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құндылықтар негізінде пәндерді оқыту: теория мен тәжірибе"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тақырыбындағы қалалық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семинарда информатика 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пәнінің мұғалімі - Қалдыбекқызы Ақерке,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тарих пәнінің мұғалімі – Д.М.Сабанбай, П.Е.Нургалиева, қазақ тілі мен әдебиеті 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пәнінің мұғалімдері: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А.Т.Тасбулатова, 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А.Какен,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А.С.Мұса, С.Т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Бейсенова, А.К.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Кайыпканова, М.Муса, орыс тілі мен әдебиеті пәнінің мұғалімдері: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Ж.Т. Сакенова,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С.А.Сулейменова, ағылшын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тілі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мұғалімдері: М.Кендебай, А.М.Бегдімұратова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, Қ.Д.Шыныбекова, И.М.Жанзаков,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М.Б.Жиеналы  мұғалімдер ашық сабақтар беріп, шебер сынып көрсетіп  іс –тәжірибелерімен бөлісті. </a:t>
            </a:r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“Қалыптастырушы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бағалау - табысқа жету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баспалдағы” тақырыбындағы қалалық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оқыту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семинарында 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астауыш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сынып мұғалімдері: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Ж.Б.Есіл,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Н.Хаздай,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М.К.Бекбулатова, Ғ.С. Жұбанова,   Г.С.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Бозбаева, А.Ж.Нуртазина, А.Т. Каиржанова,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Х.Ержан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ашық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сабақ беріп,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шебер сынып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көрсетіп 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іс –тәжірибелерімен бөлісті. </a:t>
            </a: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Жасанды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интеллект физика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сабағында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тақырыбындағы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семинарда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физика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пәнінің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Шаймаханова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спикер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тәжірибесімен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бөлісті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«Дарынды оқушыны қолдау және оның жетістістігі»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тақырыптарында қалалық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семинарда математика пәнінің мұғалімі Г.Б.Жарболова тәжірибе алмасты. </a:t>
            </a: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Конференциялар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Абайдың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Толық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ілімі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руханиятының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темірқазығы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халықаралық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ғылыми-тәжірибелік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конференциясында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әдебиетінің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мұғалімдері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Б.К.Оспанова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А.С.Мұса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С.Т.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Бейсенова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баяндама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оқып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тәжірибесімен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бөлісті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«Абай – властитель дум, неповторимый гений» тақырыбындағы конференцияда орыс тілі мен әдебиеті пәнінің мұғалімі Р.М.Туякпаева өз тәжірибесімен бөлісті.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Е.Бекмахановтың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тарихи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мұрасы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конференцияда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тарих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пәнінің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Д.М.Сабанбай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Цифрлық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технологиялар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инновациялар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дәуірі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қалалық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конференцияда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тарих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пәнінің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Қ.М.Курмангалиев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k-KZ" b="1" dirty="0" smtClean="0">
                <a:solidFill>
                  <a:srgbClr val="FF0000"/>
                </a:solidFill>
                <a:latin typeface="Times New Roman"/>
                <a:ea typeface="Calibri"/>
              </a:rPr>
              <a:t>"Цифрлық </a:t>
            </a:r>
            <a:r>
              <a:rPr lang="kk-KZ" b="1" dirty="0">
                <a:solidFill>
                  <a:srgbClr val="FF0000"/>
                </a:solidFill>
                <a:latin typeface="Times New Roman"/>
                <a:ea typeface="Calibri"/>
              </a:rPr>
              <a:t>жаһандану жағдайында педагогикалық білім берудің өзекті мәселелері" атты </a:t>
            </a:r>
            <a:r>
              <a:rPr lang="kk-KZ" b="1" dirty="0" smtClean="0">
                <a:solidFill>
                  <a:srgbClr val="FF0000"/>
                </a:solidFill>
                <a:latin typeface="Times New Roman"/>
                <a:ea typeface="Calibri"/>
              </a:rPr>
              <a:t>халықаралық</a:t>
            </a:r>
            <a:r>
              <a:rPr lang="kk-KZ" dirty="0" smtClean="0">
                <a:latin typeface="Times New Roman"/>
                <a:ea typeface="Calibri"/>
              </a:rPr>
              <a:t> </a:t>
            </a:r>
            <a:r>
              <a:rPr lang="kk-KZ" dirty="0">
                <a:latin typeface="Times New Roman"/>
                <a:ea typeface="Calibri"/>
              </a:rPr>
              <a:t>қатысуымен Республикалық ғылыми-практикалық конференцияға қатысып, өз </a:t>
            </a:r>
            <a:r>
              <a:rPr lang="kk-KZ" dirty="0" smtClean="0">
                <a:latin typeface="Times New Roman"/>
                <a:ea typeface="Calibri"/>
              </a:rPr>
              <a:t>тәжірибелерімен </a:t>
            </a:r>
            <a:r>
              <a:rPr lang="kk-KZ" dirty="0">
                <a:latin typeface="Times New Roman"/>
                <a:ea typeface="Calibri"/>
              </a:rPr>
              <a:t>бөліскен бастауыш сынып мұғалімдері: Г.С.Бозбаева, А.Ж. Нуртазина, А.Т. </a:t>
            </a:r>
            <a:r>
              <a:rPr lang="kk-KZ" dirty="0" smtClean="0">
                <a:latin typeface="Times New Roman"/>
                <a:ea typeface="Calibri"/>
              </a:rPr>
              <a:t>Каиржанова.</a:t>
            </a:r>
          </a:p>
          <a:p>
            <a:endParaRPr lang="kk-KZ" dirty="0">
              <a:latin typeface="Times New Roman"/>
            </a:endParaRPr>
          </a:p>
          <a:p>
            <a:endParaRPr lang="kk-KZ" dirty="0" smtClean="0">
              <a:latin typeface="Times New Roman"/>
            </a:endParaRPr>
          </a:p>
          <a:p>
            <a:endParaRPr lang="kk-KZ" dirty="0">
              <a:latin typeface="Times New Roman"/>
            </a:endParaRPr>
          </a:p>
          <a:p>
            <a:endParaRPr lang="kk-KZ" dirty="0" smtClean="0">
              <a:latin typeface="Times New Roman"/>
            </a:endParaRPr>
          </a:p>
          <a:p>
            <a:endParaRPr lang="kk-KZ" dirty="0">
              <a:latin typeface="Times New Roman"/>
            </a:endParaRPr>
          </a:p>
          <a:p>
            <a:endParaRPr lang="kk-KZ" dirty="0" smtClean="0">
              <a:latin typeface="Times New Roman"/>
            </a:endParaRPr>
          </a:p>
          <a:p>
            <a:endParaRPr lang="kk-KZ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0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39502"/>
            <a:ext cx="8712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Курмангалиев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Кайыргелды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Мирашович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1.«Цифрлық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ғылыми-тәжірибелік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семинарында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сөйледі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Абай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Құнанбайұлының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толуына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Абайтанудың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замануи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парадигмасы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пәнаралық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жаңашылдық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ғылыми-тәжірибелік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конференциясында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тәжірибесімен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Батырлар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сабақтастығы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ғылыми-тәжірибелік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конференциясында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тәжірибесімен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Орыс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Аязбекова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Гульвира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Мейрхановна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Л.Н.Гумилев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ЕҰУ ХІІІ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конференциясының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баяндамалар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жинағына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кәсіптік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білімділігін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оптималдау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маңыздылығы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баяндамасы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жарияланған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" y="0"/>
            <a:ext cx="9324528" cy="5170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Авторлық жұмыс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қорғалды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ішішде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сараптамасынан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А.Қалдыбекқызы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М.Кендебай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Г.Ш.Сагынбаева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А.Т.Тасбулатова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Ә.Б.Қасен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С.А.Сулейменова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жұмыстарына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трансляция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жасады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1. 20.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Каиржанова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Алтынай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Тулеубаевна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2.Нургалиева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Перизат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Ержановна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3.Қалдыбекқызы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Ақерке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4.Нуртазина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Алтынгуль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Жумагуловна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5.Сабанбай Дина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Мұхаметбайқызы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6.Сайдульдинова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Раушан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Қадырхановна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7.Жұбанова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Ғалия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Сайлауқызы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Бекбулатова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Кайратовна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8.Сагынбаева Гульнара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Шелбаевна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9.Сулейменова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Амангельдиевна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10.Ержан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Хобланды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11.Кендебай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Майгул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Жиеналы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Берікқызы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Жанзакова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Мейрамбековна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12.Тасбулатова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Айнагүл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Төлегенқызы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13.Жуматаева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Айганым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Алиаскаровна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14.Сейтбекова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Ғалия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Кабимолдановна,Бегдімұратова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Айнұр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Мырзабекқызы,Шыныбекова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Қарлығаш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Дүйсенғалиқызы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15.Сакенова Жулдыз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Толегеновна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Аязбекова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Гульвира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Мейрхановна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Туякпаева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Рита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Мухтаровна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Шаймаханова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Гулсим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Шахмардановна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Әмина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Балтабайқызы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5" y="0"/>
            <a:ext cx="90638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маман-2025»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мамырда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маман-2025»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шарада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-лицей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сынасып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шеберліктерін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Байқау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нәтижесінде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бастауыш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сынып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мұғалімі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Зейнуллина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Гүлім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Қазгелдіқызы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-1-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орын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математика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пәнінің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мұғалімі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Абдирова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Кәмшат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Махамбетиярқызы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мен биология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пәнінің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Амангелді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Әзиза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Сапарғалиқызы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-2-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орын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ағылшын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тілі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пәнінің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мұғалімі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Исламбекова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Закира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Канышовна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-3-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орын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kk-KZ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Наурзалина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Эльназ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Еркінқызы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Қайырғазы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Марат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Қайырғазыұлы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Елібай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Фариза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Тұрарханқызы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Толектемирова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Айым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Максутов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налар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түрлі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номинациялар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ға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болды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6216"/>
          <a:stretch/>
        </p:blipFill>
        <p:spPr>
          <a:xfrm rot="10800000" flipH="1" flipV="1">
            <a:off x="395536" y="2694274"/>
            <a:ext cx="2952328" cy="2223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15766"/>
            <a:ext cx="3240360" cy="2223250"/>
          </a:xfrm>
          <a:prstGeom prst="rect">
            <a:avLst/>
          </a:prstGeom>
        </p:spPr>
      </p:pic>
      <p:pic>
        <p:nvPicPr>
          <p:cNvPr id="2050" name="Picture 2" descr="C:\Users\HP\Downloads\WhatsApp Image 2025-05-22 at 21.12.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99248"/>
            <a:ext cx="1821813" cy="22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-3658" y="260598"/>
            <a:ext cx="810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Дарынды балалармен жұмыс</a:t>
            </a:r>
            <a:endParaRPr kumimoji="0" lang="kk-KZ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-1" y="967611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Оқушылардың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пәндік олимпиадалар нәтижеcін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салыстырсақ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9-11 сынып оқушылар арасында жалпы білім беретін пәндер бойынша  </a:t>
            </a:r>
            <a:endParaRPr lang="kk-KZ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2023-2024 оқу жылында қатысқан  29 білім алушының  аудандық кезеңінде - 14 орын,               4 мадақтама, қалалықта -5 орын (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%) иеленді. </a:t>
            </a:r>
          </a:p>
          <a:p>
            <a:pPr lvl="0" algn="just"/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2024-2025 оқу жылында қатысқан  30 білім алушының  аудандық кезеңінде - 12 орын,              4 мадақтама, қалалықтан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12 оқушыдан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орын, 2 мадақтамаға (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10%)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иеленді.</a:t>
            </a:r>
            <a:endParaRPr kumimoji="0" lang="kk-KZ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122356"/>
            <a:ext cx="2543172" cy="1753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160359"/>
            <a:ext cx="2666093" cy="1715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0" y="3160360"/>
            <a:ext cx="2383784" cy="1585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523219"/>
            <a:ext cx="9144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7-8- сынып бойынша</a:t>
            </a: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/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2023-2024 оқу жылында қатысқан 20 оқушының аудандық кезең -10 орын, 2  мадақтамаға  иеленді. Қалалық кезеңнен 2 орын, </a:t>
            </a:r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мадақтамаға </a:t>
            </a:r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(10%)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ие болды.</a:t>
            </a:r>
          </a:p>
          <a:p>
            <a:pPr lvl="0" algn="just"/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2024-2025 оқу жылында қатысқан 20 оқушының аудандық кезең -5 орын, </a:t>
            </a:r>
          </a:p>
          <a:p>
            <a:pPr lvl="0" algn="just"/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мадақтамаға иеленді.</a:t>
            </a:r>
            <a:r>
              <a:rPr kumimoji="0" lang="kk-K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Қалалық кезеңнен 5 оқушы қатысып, 2 оқушы жүлделі </a:t>
            </a:r>
            <a:r>
              <a:rPr kumimoji="0" lang="kk-K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3-орын </a:t>
            </a:r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алды. </a:t>
            </a:r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(10%)</a:t>
            </a: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56554"/>
            <a:ext cx="2952328" cy="2039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558490"/>
            <a:ext cx="3136420" cy="203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7494"/>
            <a:ext cx="5413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5-6- сынып бойынша</a:t>
            </a: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21886" y="913825"/>
            <a:ext cx="586228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2023-2024 оқу жылында қатысқан  12  оқушының  аудандық кезеңінде   4 орын,   3 мадақтамаға иеленді. Қалалық кезеңге     4 оқушы қатысып, 2 орын,  1 мадақтама</a:t>
            </a:r>
            <a:r>
              <a:rPr kumimoji="0" lang="kk-K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иеленді. (</a:t>
            </a:r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17%)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2024-2025 оқу жылында қатысқан             12  оқушының  аудандық кезеңінде 4 орын,  3 мадақтамаға иеленді. Қалалық кезеңге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4</a:t>
            </a:r>
            <a:r>
              <a:rPr kumimoji="0" lang="kk-K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 қатысып,   </a:t>
            </a:r>
            <a:r>
              <a:rPr kumimoji="0" lang="kk-K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1оқушы жүлделі 3- </a:t>
            </a:r>
            <a:r>
              <a:rPr kumimoji="0" lang="kk-KZ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орын 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иеленді. </a:t>
            </a:r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%)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419622"/>
            <a:ext cx="237626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23528" y="453030"/>
            <a:ext cx="8712968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kk-KZ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Қорытынды: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оқу жылын 2024-2025 оқу жылының көрсеткішімен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салыстырғанда   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9-11 сынып оқушылар арасында жалпы білім беретін пәндер бойынша республикалық олимпиаданың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қалалық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кезең нәтижесі  -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% -ға, </a:t>
            </a:r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7-8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сынып оқушылар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арасында тұрақты ,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5-6  сынып оқушылар арасында 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% -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ға  төмендегенін көрсетеді.</a:t>
            </a:r>
            <a:endParaRPr lang="kk-KZ" sz="2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57544"/>
              </p:ext>
            </p:extLst>
          </p:nvPr>
        </p:nvGraphicFramePr>
        <p:xfrm>
          <a:off x="467543" y="2499743"/>
          <a:ext cx="8424936" cy="1972952"/>
        </p:xfrm>
        <a:graphic>
          <a:graphicData uri="http://schemas.openxmlformats.org/drawingml/2006/table">
            <a:tbl>
              <a:tblPr/>
              <a:tblGrid>
                <a:gridCol w="4258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12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2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20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7434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5857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қушының</a:t>
                      </a:r>
                      <a:r>
                        <a:rPr lang="ru-RU" sz="20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  а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ты-жөні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сыныбы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орын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жетекшісі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81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Нүрке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Ислам 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10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Р.Ж.</a:t>
                      </a:r>
                      <a:r>
                        <a:rPr lang="kk-KZ" sz="2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Кужанбаева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857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Ермагамбетов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Рауап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11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А.М.Биманова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32404" y="267494"/>
            <a:ext cx="91440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Республикалық «Алтын түлек» олимпиадасы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«Астана дарыны» мен «Зерделі» ақыл-ой дамыту орталығы  бірлесе өткізген 9-11 сынып оқушыларына арналған математика пәні бойынша «Алтын түлек» олимпиадасынан     оқушылары жоғары нәтиже көрсетті.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2024-2025  оқу жылы қалалық кезеніне барлығы 6 оқушы қатысып, 2- і жүлделі                         1-орын,     2-і -  3 – орындар  иеленді. Республикалық кезеңіне  2 оқушы қатысып</a:t>
            </a:r>
            <a:r>
              <a:rPr kumimoji="0" lang="kk-KZ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екеуіде  жүлделі 1-орынды иеленді.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9512" y="-2213813"/>
            <a:ext cx="8964488" cy="846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беру үдерісі табыстылығының негізі- сапалы кадр</a:t>
            </a:r>
            <a:r>
              <a:rPr lang="kk-KZ" sz="2000" dirty="0" smtClean="0">
                <a:solidFill>
                  <a:srgbClr val="FF0000"/>
                </a:solidFill>
              </a:rPr>
              <a:t>.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/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2024-2025  оқу жылының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жартыжылдығы бойынша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131/2 педагогтың педагогикалық білімі бар.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128 (97%) педагог жоғары білімді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(2,2%) педагог арнаулы орта  білімді.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Санаттары бойынша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1 шебер-педагог (0,77%)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 педагог-зерттеуші</a:t>
            </a:r>
            <a:r>
              <a:rPr kumimoji="0" lang="kk-KZ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(18,6%)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31 педагог-сарапшы (24%)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44 педагог-модератор (34%)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20 педагог (15,5%)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kk-KZ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педагог-тағылымдамашы (</a:t>
            </a:r>
            <a:r>
              <a:rPr lang="kk-KZ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6,2</a:t>
            </a: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%)</a:t>
            </a:r>
          </a:p>
          <a:p>
            <a:pPr lvl="0" eaLnBrk="0" hangingPunct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 2024-2025 оқу жылының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жартыжылдығы бойынша 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мектеп-лицейінде жалпы мұғалім саны-131/2         </a:t>
            </a:r>
          </a:p>
          <a:p>
            <a:pPr lvl="0" eaLnBrk="0" hangingPunct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Педагогтардың сапалық құрамы - 43,4% құрады.</a:t>
            </a: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712968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Қалалық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Ө.М.Сұлтанғазин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атындағы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математикалық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олимпиадаға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4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оқушы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қатысып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2-еуі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жүлделі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орындарға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1-і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мадақтамаға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болды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25262"/>
              </p:ext>
            </p:extLst>
          </p:nvPr>
        </p:nvGraphicFramePr>
        <p:xfrm>
          <a:off x="323528" y="1131590"/>
          <a:ext cx="8424936" cy="1368152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489792">
                  <a:extLst>
                    <a:ext uri="{9D8B030D-6E8A-4147-A177-3AD203B41FA5}">
                      <a16:colId xmlns="" xmlns:a16="http://schemas.microsoft.com/office/drawing/2014/main" val="3255293768"/>
                    </a:ext>
                  </a:extLst>
                </a:gridCol>
                <a:gridCol w="2470745">
                  <a:extLst>
                    <a:ext uri="{9D8B030D-6E8A-4147-A177-3AD203B41FA5}">
                      <a16:colId xmlns="" xmlns:a16="http://schemas.microsoft.com/office/drawing/2014/main" val="1544236285"/>
                    </a:ext>
                  </a:extLst>
                </a:gridCol>
                <a:gridCol w="1477218">
                  <a:extLst>
                    <a:ext uri="{9D8B030D-6E8A-4147-A177-3AD203B41FA5}">
                      <a16:colId xmlns="" xmlns:a16="http://schemas.microsoft.com/office/drawing/2014/main" val="811476537"/>
                    </a:ext>
                  </a:extLst>
                </a:gridCol>
                <a:gridCol w="1477218">
                  <a:extLst>
                    <a:ext uri="{9D8B030D-6E8A-4147-A177-3AD203B41FA5}">
                      <a16:colId xmlns="" xmlns:a16="http://schemas.microsoft.com/office/drawing/2014/main" val="1249887806"/>
                    </a:ext>
                  </a:extLst>
                </a:gridCol>
                <a:gridCol w="2509963">
                  <a:extLst>
                    <a:ext uri="{9D8B030D-6E8A-4147-A177-3AD203B41FA5}">
                      <a16:colId xmlns="" xmlns:a16="http://schemas.microsoft.com/office/drawing/2014/main" val="210887750"/>
                    </a:ext>
                  </a:extLst>
                </a:gridCol>
              </a:tblGrid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Оқушының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аты-жөні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жетекшісі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50450235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Мухаметәлі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Қалжан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Г.Б.Жарболова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25472861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Нүрке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Ислам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Р.Ж.Кужанбаева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8592162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Егізбай Ұлан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Қ.Қ.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Ордабай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1939266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59782"/>
            <a:ext cx="2843808" cy="2139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859782"/>
            <a:ext cx="2808312" cy="213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71" y="2859782"/>
            <a:ext cx="2915816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641541"/>
              </p:ext>
            </p:extLst>
          </p:nvPr>
        </p:nvGraphicFramePr>
        <p:xfrm>
          <a:off x="251519" y="831362"/>
          <a:ext cx="8496943" cy="385726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77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6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38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88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27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054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90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Оқушыныңаты-жөні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Қалалық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-шара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атауы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орын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Мұғалімнің аты-жөні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Қуандық Муслим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Мағжан оқулары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М.Муса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19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Азатқали Мансұр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Мағжан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lang="ru-RU" sz="16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Ә.Е.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Әлімбай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5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Әбіш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2-орын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3881859"/>
                  </a:ext>
                </a:extLst>
              </a:tr>
              <a:tr h="27370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6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Жұмаш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Айзере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Қайым</a:t>
                      </a:r>
                      <a:r>
                        <a:rPr kumimoji="0" lang="ru-RU" sz="16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С.Ж.Байдрахманова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038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Абдужалил Асылай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Қайым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3-орын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А.Т.Тасбулатова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203803"/>
                  </a:ext>
                </a:extLst>
              </a:tr>
              <a:tr h="33900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Закирова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Саянұр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Қайым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А.К.Кайыпканова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248710"/>
                  </a:ext>
                </a:extLst>
              </a:tr>
              <a:tr h="59038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Аманжолқызы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Иасин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Ә.Бөкейханов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2-орын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«А»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А.Т.Тасбулатова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3948651"/>
                  </a:ext>
                </a:extLst>
              </a:tr>
              <a:tr h="59038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Мұхаметәлі</a:t>
                      </a:r>
                      <a:r>
                        <a:rPr kumimoji="0" lang="ru-RU" sz="16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Қалжан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Ә.Бөкейханов</a:t>
                      </a:r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оқулары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3-орын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«Ә»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А.К.Кайыпканова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6475303"/>
                  </a:ext>
                </a:extLst>
              </a:tr>
            </a:tbl>
          </a:graphicData>
        </a:graphic>
      </p:graphicFrame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107504" y="123478"/>
            <a:ext cx="87868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 алушылар жылда дәстүрлі қазақ тілі мен әдебиеті пәні бойынша өтілетін байқаулардан жүлделі орындар иеленеді.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Ғылымдағы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дебют»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2,3-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547686"/>
              </p:ext>
            </p:extLst>
          </p:nvPr>
        </p:nvGraphicFramePr>
        <p:xfrm>
          <a:off x="611560" y="843559"/>
          <a:ext cx="8352929" cy="21502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0040">
                  <a:extLst>
                    <a:ext uri="{9D8B030D-6E8A-4147-A177-3AD203B41FA5}">
                      <a16:colId xmlns="" xmlns:a16="http://schemas.microsoft.com/office/drawing/2014/main" val="2867066711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319099512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4043765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3147391846"/>
                    </a:ext>
                  </a:extLst>
                </a:gridCol>
                <a:gridCol w="2088233">
                  <a:extLst>
                    <a:ext uri="{9D8B030D-6E8A-4147-A177-3AD203B41FA5}">
                      <a16:colId xmlns="" xmlns:a16="http://schemas.microsoft.com/office/drawing/2014/main" val="831351318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Оқушының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аты-жөні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орыны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жетекшісі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2907610"/>
                  </a:ext>
                </a:extLst>
              </a:tr>
              <a:tr h="346106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Сансызбай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Алдияр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Азаматұлы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«А»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Г.Ш. 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Шаймаханова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1494915"/>
                  </a:ext>
                </a:extLst>
              </a:tr>
              <a:tr h="345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Сеилхан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Ерасыл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Жеңісханұлы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8 «Д»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0608519"/>
                  </a:ext>
                </a:extLst>
              </a:tr>
              <a:tr h="315036"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Аллам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Бекарыс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 «Г»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А.А.Тасанов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896287"/>
                  </a:ext>
                </a:extLst>
              </a:tr>
              <a:tr h="315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Закирова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Саянұр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001377"/>
                  </a:ext>
                </a:extLst>
              </a:tr>
              <a:tr h="41905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Болат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Ақмарал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 «» 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К.С.Атчибаев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974290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272" y="3291830"/>
            <a:ext cx="2267744" cy="1389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626970"/>
            <a:ext cx="2160240" cy="1412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53" y="3124381"/>
            <a:ext cx="2021711" cy="1436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53" y="3683943"/>
            <a:ext cx="1995522" cy="14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17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b="1" spc="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«Тарих ата» қашықтық </a:t>
            </a:r>
            <a:r>
              <a:rPr lang="kk-KZ" b="1" spc="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олимпиадасы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5-9 </a:t>
            </a:r>
            <a:r>
              <a:rPr lang="kk-KZ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сынып оқушылары арасында республикалық «Тарих ата» қашықтық </a:t>
            </a:r>
            <a:r>
              <a:rPr lang="kk-KZ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олимпиадасына         9 оқушы қатысып, жүлделі орындарды иеленді.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3001"/>
              </p:ext>
            </p:extLst>
          </p:nvPr>
        </p:nvGraphicFramePr>
        <p:xfrm>
          <a:off x="1" y="1275606"/>
          <a:ext cx="9143999" cy="269900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23528">
                  <a:extLst>
                    <a:ext uri="{9D8B030D-6E8A-4147-A177-3AD203B41FA5}">
                      <a16:colId xmlns="" xmlns:a16="http://schemas.microsoft.com/office/drawing/2014/main" val="412969989"/>
                    </a:ext>
                  </a:extLst>
                </a:gridCol>
                <a:gridCol w="1872207">
                  <a:extLst>
                    <a:ext uri="{9D8B030D-6E8A-4147-A177-3AD203B41FA5}">
                      <a16:colId xmlns="" xmlns:a16="http://schemas.microsoft.com/office/drawing/2014/main" val="3454895206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006214975"/>
                    </a:ext>
                  </a:extLst>
                </a:gridCol>
                <a:gridCol w="1008113">
                  <a:extLst>
                    <a:ext uri="{9D8B030D-6E8A-4147-A177-3AD203B41FA5}">
                      <a16:colId xmlns="" xmlns:a16="http://schemas.microsoft.com/office/drawing/2014/main" val="3023309257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3939267030"/>
                    </a:ext>
                  </a:extLst>
                </a:gridCol>
                <a:gridCol w="2051719">
                  <a:extLst>
                    <a:ext uri="{9D8B030D-6E8A-4147-A177-3AD203B41FA5}">
                      <a16:colId xmlns="" xmlns:a16="http://schemas.microsoft.com/office/drawing/2014/main" val="780999688"/>
                    </a:ext>
                  </a:extLst>
                </a:gridCol>
              </a:tblGrid>
              <a:tr h="243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Оқушыныңаты-жөні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Қалалық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-шара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атауы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Мұғалімнің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аты-жөні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0420122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Ерланова Сабина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сынып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К.М. Курмангалиев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0064908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Қойшыбай Адел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сынып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К.М. Курмангалиев</a:t>
                      </a: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981674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Умирбаев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Ұлан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К.М. Курмангалиев</a:t>
                      </a: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8586235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Сейілбек Ақнұр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сынып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К.М. Курмангалиев</a:t>
                      </a: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2820376"/>
                  </a:ext>
                </a:extLst>
              </a:tr>
              <a:tr h="22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Абдужалил Асылай 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сынып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К.М. Курмангалиев</a:t>
                      </a: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703640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Талғатқызы Інжу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сынып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П.Е.Нургалиева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7609181"/>
                  </a:ext>
                </a:extLst>
              </a:tr>
              <a:tr h="187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Серік Айжамал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сынып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П.Е.Нургалиева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759677"/>
                  </a:ext>
                </a:extLst>
              </a:tr>
              <a:tr h="243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Тұрсынбек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Дінмұхамед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сынып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П.Е.Нургалиева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7211582"/>
                  </a:ext>
                </a:extLst>
              </a:tr>
              <a:tr h="212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Ерболат Халима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«Тарих ата» қашықтық олимпиада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2-орын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сынып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П.Е.Нургалиева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3477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347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сыныптар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арасындағы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пәндік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олимпиадасы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3-4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сыныптар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арасындағы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пәндік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олимпиададан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оқушы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жүлделі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орындарға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054531"/>
              </p:ext>
            </p:extLst>
          </p:nvPr>
        </p:nvGraphicFramePr>
        <p:xfrm>
          <a:off x="310766" y="1131590"/>
          <a:ext cx="8640961" cy="1676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0062">
                  <a:extLst>
                    <a:ext uri="{9D8B030D-6E8A-4147-A177-3AD203B41FA5}">
                      <a16:colId xmlns="" xmlns:a16="http://schemas.microsoft.com/office/drawing/2014/main" val="1633726321"/>
                    </a:ext>
                  </a:extLst>
                </a:gridCol>
                <a:gridCol w="1983334">
                  <a:extLst>
                    <a:ext uri="{9D8B030D-6E8A-4147-A177-3AD203B41FA5}">
                      <a16:colId xmlns="" xmlns:a16="http://schemas.microsoft.com/office/drawing/2014/main" val="777563516"/>
                    </a:ext>
                  </a:extLst>
                </a:gridCol>
                <a:gridCol w="1993108">
                  <a:extLst>
                    <a:ext uri="{9D8B030D-6E8A-4147-A177-3AD203B41FA5}">
                      <a16:colId xmlns="" xmlns:a16="http://schemas.microsoft.com/office/drawing/2014/main" val="422335709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4151458319"/>
                    </a:ext>
                  </a:extLst>
                </a:gridCol>
                <a:gridCol w="2808313">
                  <a:extLst>
                    <a:ext uri="{9D8B030D-6E8A-4147-A177-3AD203B41FA5}">
                      <a16:colId xmlns="" xmlns:a16="http://schemas.microsoft.com/office/drawing/2014/main" val="1381758595"/>
                    </a:ext>
                  </a:extLst>
                </a:gridCol>
              </a:tblGrid>
              <a:tr h="2892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Оқушының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аты-жөні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жетекшісі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4187339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Кенжебай Иззат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«А»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М.К.Бекбулатова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54662820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Тұрар Томирис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«Д»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А.Ашим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63340835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Арғынбай Нұрсұлтан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 «Б»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А.А.Омарқұл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0595098"/>
                  </a:ext>
                </a:extLst>
              </a:tr>
              <a:tr h="2892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Иманғазы Айдана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 «Г»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2-орын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Ш.Хуангүл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2858084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6077" y="3147814"/>
            <a:ext cx="2771800" cy="170765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09" y="3147814"/>
            <a:ext cx="2735382" cy="172645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56176" y="3147471"/>
            <a:ext cx="2771800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23478"/>
            <a:ext cx="828092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Бастауыш сыныптар арасында өткізілген «Бала 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Абай» қалалық 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байқауынан            1 жүлделі орын, 2 мадақтама иеленді.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10029"/>
              </p:ext>
            </p:extLst>
          </p:nvPr>
        </p:nvGraphicFramePr>
        <p:xfrm>
          <a:off x="251520" y="904499"/>
          <a:ext cx="8640961" cy="181798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5536">
                  <a:extLst>
                    <a:ext uri="{9D8B030D-6E8A-4147-A177-3AD203B41FA5}">
                      <a16:colId xmlns="" xmlns:a16="http://schemas.microsoft.com/office/drawing/2014/main" val="2944868562"/>
                    </a:ext>
                  </a:extLst>
                </a:gridCol>
                <a:gridCol w="2147860">
                  <a:extLst>
                    <a:ext uri="{9D8B030D-6E8A-4147-A177-3AD203B41FA5}">
                      <a16:colId xmlns="" xmlns:a16="http://schemas.microsoft.com/office/drawing/2014/main" val="2309821069"/>
                    </a:ext>
                  </a:extLst>
                </a:gridCol>
                <a:gridCol w="1993108">
                  <a:extLst>
                    <a:ext uri="{9D8B030D-6E8A-4147-A177-3AD203B41FA5}">
                      <a16:colId xmlns="" xmlns:a16="http://schemas.microsoft.com/office/drawing/2014/main" val="2031272147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1269581674"/>
                    </a:ext>
                  </a:extLst>
                </a:gridCol>
                <a:gridCol w="2808313">
                  <a:extLst>
                    <a:ext uri="{9D8B030D-6E8A-4147-A177-3AD203B41FA5}">
                      <a16:colId xmlns="" xmlns:a16="http://schemas.microsoft.com/office/drawing/2014/main" val="3812453207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№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 smtClean="0">
                          <a:effectLst/>
                        </a:rPr>
                        <a:t>Оқушының</a:t>
                      </a:r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аты-жөні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           </a:t>
                      </a:r>
                      <a:r>
                        <a:rPr lang="ru-RU" sz="1600" dirty="0" err="1" smtClean="0"/>
                        <a:t>сыныбы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орын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жетекшісі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208707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Талғат Зере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2 «Б»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2-орын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Г.С.Бозбаева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8135755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</a:rPr>
                        <a:t>Жұмаш Бекарыс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3 «В»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</a:rPr>
                        <a:t>Н.Хаздай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0547173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Бөкенбай Әбілқайыр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4 «Е»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А.Ж.Нұртазина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8417774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" y="2859782"/>
            <a:ext cx="3013184" cy="2149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959693"/>
            <a:ext cx="3024337" cy="20676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45" y="2964326"/>
            <a:ext cx="2854359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95486"/>
            <a:ext cx="9036496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Бастауыш сынып оқушыларына арналған «Бастау» XVIII республикалық математикалық олимпиадасы қалалық кезеңінде  2,3,4-сыныптардан құралған «Марғұлан жұлдыздары» командасы ІІІ дәрежелі диплом 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иеленді.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 бастауыш сынып мұғалімі: А.Т.Каиржанова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51671"/>
            <a:ext cx="4536504" cy="25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46891"/>
              </p:ext>
            </p:extLst>
          </p:nvPr>
        </p:nvGraphicFramePr>
        <p:xfrm>
          <a:off x="467543" y="1275606"/>
          <a:ext cx="8064897" cy="2168393"/>
        </p:xfrm>
        <a:graphic>
          <a:graphicData uri="http://schemas.openxmlformats.org/drawingml/2006/table">
            <a:tbl>
              <a:tblPr firstRow="1" firstCol="1" bandRow="1"/>
              <a:tblGrid>
                <a:gridCol w="445625">
                  <a:extLst>
                    <a:ext uri="{9D8B030D-6E8A-4147-A177-3AD203B41FA5}">
                      <a16:colId xmlns="" xmlns:a16="http://schemas.microsoft.com/office/drawing/2014/main" val="1322661678"/>
                    </a:ext>
                  </a:extLst>
                </a:gridCol>
                <a:gridCol w="2104919">
                  <a:extLst>
                    <a:ext uri="{9D8B030D-6E8A-4147-A177-3AD203B41FA5}">
                      <a16:colId xmlns="" xmlns:a16="http://schemas.microsoft.com/office/drawing/2014/main" val="4270177472"/>
                    </a:ext>
                  </a:extLst>
                </a:gridCol>
                <a:gridCol w="1913953">
                  <a:extLst>
                    <a:ext uri="{9D8B030D-6E8A-4147-A177-3AD203B41FA5}">
                      <a16:colId xmlns="" xmlns:a16="http://schemas.microsoft.com/office/drawing/2014/main" val="129573582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923405437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1908409770"/>
                    </a:ext>
                  </a:extLst>
                </a:gridCol>
              </a:tblGrid>
              <a:tr h="1843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Оқушының аты-жөні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сыныбы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орын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Жетекшінің аты-жөні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3572118"/>
                  </a:ext>
                </a:extLst>
              </a:tr>
              <a:tr h="462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Қуандық </a:t>
                      </a:r>
                      <a:r>
                        <a:rPr lang="kk-KZ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Муслим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3-орын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Ш.Ж.Садықова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3425806"/>
                  </a:ext>
                </a:extLst>
              </a:tr>
              <a:tr h="10753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Ермекұлы Нұрбақыт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Шаяхмет </a:t>
                      </a: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Айзат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1-орын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К.С.Атчибаев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381534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3838"/>
            <a:ext cx="2699792" cy="1779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363838"/>
            <a:ext cx="2520280" cy="177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904" y="3363838"/>
            <a:ext cx="2881560" cy="17796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454" y="195486"/>
            <a:ext cx="872401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«Proeco» республикалық конкурсының қалалық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кезеңіне                        екі жоба ұсынылды. Екі жобада жүлделі орындарды иеленді.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9" name="TextBox 118"/>
          <p:cNvSpPr txBox="1"/>
          <p:nvPr/>
        </p:nvSpPr>
        <p:spPr>
          <a:xfrm>
            <a:off x="239299" y="4219927"/>
            <a:ext cx="184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164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kern="0" dirty="0">
              <a:solidFill>
                <a:srgbClr val="FE7405"/>
              </a:solidFill>
              <a:latin typeface="Calibri" panose="020F050202020403020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799860" y="4204415"/>
            <a:ext cx="184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1640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kern="0" dirty="0">
              <a:solidFill>
                <a:srgbClr val="FE7405"/>
              </a:solidFill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030DE76-ECE9-AA19-A533-9F46FCF0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09" y="699542"/>
            <a:ext cx="2840982" cy="3279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14827B-53D4-EAE7-5930-237B9BAB36BC}"/>
              </a:ext>
            </a:extLst>
          </p:cNvPr>
          <p:cNvSpPr txBox="1"/>
          <p:nvPr/>
        </p:nvSpPr>
        <p:spPr>
          <a:xfrm>
            <a:off x="5580112" y="123479"/>
            <a:ext cx="35638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kk-KZ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Әлсіз жақтары</a:t>
            </a:r>
          </a:p>
          <a:p>
            <a:pPr lvl="0"/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инклюзивті оқыту 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курстан өту саны аз;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Олимпиада, интеллектуалдық байқаулардан жүлделі орын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</a:t>
            </a:r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 аз 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болуы;</a:t>
            </a:r>
          </a:p>
          <a:p>
            <a:pPr lvl="0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 жоба жазу көрсеткішінің аздығы</a:t>
            </a:r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kk-KZ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sz="1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995396-1267-FBD6-5226-B4E27CAF45A2}"/>
              </a:ext>
            </a:extLst>
          </p:cNvPr>
          <p:cNvSpPr txBox="1"/>
          <p:nvPr/>
        </p:nvSpPr>
        <p:spPr>
          <a:xfrm>
            <a:off x="70242" y="288857"/>
            <a:ext cx="32359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Әлді жақтары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 50 % -ы шығармашылық потенциалы жоғары;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білімін жетілдіру бағыты айқындалған;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кәсіби байқауларға қатысуы өсуде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Қоғамдық-әлеуметтік  серіктестіктің болуы (жетекші мектеп);</a:t>
            </a:r>
          </a:p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дарындылық қабілетін арттыру жұмыстары  жүзеге асырылуда </a:t>
            </a:r>
          </a:p>
          <a:p>
            <a:pPr algn="just"/>
            <a:endParaRPr lang="x-non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AF037A-EE9B-48DC-6123-FA508FD1532C}"/>
              </a:ext>
            </a:extLst>
          </p:cNvPr>
          <p:cNvSpPr txBox="1"/>
          <p:nvPr/>
        </p:nvSpPr>
        <p:spPr>
          <a:xfrm>
            <a:off x="5715008" y="1928808"/>
            <a:ext cx="34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Мүмкіндіктер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-Көшбасшылық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дарындылық, зияткерлік қабілеттері бар оқушылар санын арттыру;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-зерттеуді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іске асыратын топтарды, жұмыс жоспарын, зерттеу тақырыбы мен зерттеу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сұрағын құру;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-Біліктілікті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 курстарынан кейінгі бірлескен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іс-шаралар;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-Жетекші 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серіктес мектептердің мұғалімдерінің 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түрлі әдістемелік</a:t>
            </a:r>
          </a:p>
          <a:p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алаңдарда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кездесулерде, вебинардарда тәжірибе алмасуы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685068-060B-C1C9-C9C9-0FC0B3EABF50}"/>
              </a:ext>
            </a:extLst>
          </p:cNvPr>
          <p:cNvSpPr txBox="1"/>
          <p:nvPr/>
        </p:nvSpPr>
        <p:spPr>
          <a:xfrm>
            <a:off x="214282" y="2714627"/>
            <a:ext cx="30918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Қауіптер</a:t>
            </a:r>
          </a:p>
          <a:p>
            <a:pPr algn="just"/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k-K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3071816"/>
            <a:ext cx="39290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күнделікті сабақта ҚМЖ –ның </a:t>
            </a:r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нақты болмауы;</a:t>
            </a:r>
          </a:p>
          <a:p>
            <a:pPr lvl="0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 оқу үрдісінде стандартта белгіленген білімдік дағдыны іске  </a:t>
            </a:r>
          </a:p>
          <a:p>
            <a:pPr marL="285750" lvl="0" indent="-285750">
              <a:buFontTx/>
              <a:buChar char="-"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сабақтарда бағалаудың дұрыс қолданылмауы;   </a:t>
            </a:r>
          </a:p>
          <a:p>
            <a:pPr marL="285750" lvl="0" indent="-285750">
              <a:buFontTx/>
              <a:buChar char="-"/>
            </a:pP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кадр тұрақтылығы;               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kk-KZ" sz="1400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4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23478"/>
            <a:ext cx="3368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Ескеретін жағдай </a:t>
            </a:r>
            <a:endParaRPr lang="ru-RU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矩形 1"/>
          <p:cNvSpPr/>
          <p:nvPr/>
        </p:nvSpPr>
        <p:spPr>
          <a:xfrm>
            <a:off x="931994" y="943953"/>
            <a:ext cx="1318842" cy="11126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2"/>
          <p:cNvSpPr/>
          <p:nvPr/>
        </p:nvSpPr>
        <p:spPr>
          <a:xfrm>
            <a:off x="931994" y="2024073"/>
            <a:ext cx="1318842" cy="16277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dirty="0">
                <a:solidFill>
                  <a:srgbClr val="002060"/>
                </a:solidFill>
              </a:rPr>
              <a:t>Пән мұғалімі ретінде олимпиадаға қатысу көрсеткішін көтеру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6" name="矩形 3"/>
          <p:cNvSpPr/>
          <p:nvPr/>
        </p:nvSpPr>
        <p:spPr>
          <a:xfrm>
            <a:off x="2422285" y="943953"/>
            <a:ext cx="1318842" cy="11126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4"/>
          <p:cNvSpPr/>
          <p:nvPr/>
        </p:nvSpPr>
        <p:spPr>
          <a:xfrm>
            <a:off x="2422285" y="2024073"/>
            <a:ext cx="1318842" cy="16277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dirty="0">
                <a:solidFill>
                  <a:srgbClr val="002060"/>
                </a:solidFill>
              </a:rPr>
              <a:t>Ғылыми жобалар жеңімпаздары санын көбейту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8" name="矩形 5"/>
          <p:cNvSpPr/>
          <p:nvPr/>
        </p:nvSpPr>
        <p:spPr>
          <a:xfrm>
            <a:off x="3912577" y="943953"/>
            <a:ext cx="1318842" cy="11126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3912577" y="2024073"/>
            <a:ext cx="1318842" cy="16277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kk-KZ" sz="1400" i="1" dirty="0">
                <a:solidFill>
                  <a:srgbClr val="002060"/>
                </a:solidFill>
              </a:rPr>
              <a:t>Оқу үдерісіне инновация-лық технология-ларды енгізуі (тәжірибені тарату,</a:t>
            </a:r>
          </a:p>
          <a:p>
            <a:pPr lvl="0" algn="ctr"/>
            <a:r>
              <a:rPr lang="kk-KZ" sz="1400" i="1" dirty="0">
                <a:solidFill>
                  <a:srgbClr val="002060"/>
                </a:solidFill>
              </a:rPr>
              <a:t>жариялау)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矩形 7"/>
          <p:cNvSpPr/>
          <p:nvPr/>
        </p:nvSpPr>
        <p:spPr>
          <a:xfrm>
            <a:off x="5402870" y="943953"/>
            <a:ext cx="1318842" cy="11126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5402870" y="2024073"/>
            <a:ext cx="1318842" cy="16277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kk-KZ" sz="1100" i="1" dirty="0">
                <a:solidFill>
                  <a:srgbClr val="002060"/>
                </a:solidFill>
              </a:rPr>
              <a:t>Шебер-сынып, шығармашылық шеберхана, семинар-тренинг өткізуі, педагогикалық қауымдастыққа қатысу;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2" name="矩形 9"/>
          <p:cNvSpPr/>
          <p:nvPr/>
        </p:nvSpPr>
        <p:spPr>
          <a:xfrm>
            <a:off x="6893161" y="943953"/>
            <a:ext cx="1318842" cy="11126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0"/>
          <p:cNvSpPr/>
          <p:nvPr/>
        </p:nvSpPr>
        <p:spPr>
          <a:xfrm>
            <a:off x="6893161" y="2024073"/>
            <a:ext cx="1318842" cy="16277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099" tIns="33549" rIns="67099" bIns="33549" rtlCol="0" anchor="ctr"/>
          <a:lstStyle/>
          <a:p>
            <a:pPr algn="ctr"/>
            <a:r>
              <a:rPr lang="kk-KZ" sz="1100" i="1" dirty="0">
                <a:solidFill>
                  <a:srgbClr val="002060"/>
                </a:solidFill>
              </a:rPr>
              <a:t>Педагогтің әртүрлі білімдену жобаларына, </a:t>
            </a:r>
            <a:r>
              <a:rPr lang="kk-KZ" sz="1100" i="1" dirty="0" smtClean="0">
                <a:solidFill>
                  <a:srgbClr val="002060"/>
                </a:solidFill>
              </a:rPr>
              <a:t>        байқауларға</a:t>
            </a:r>
            <a:r>
              <a:rPr lang="kk-KZ" sz="1100" i="1" dirty="0">
                <a:solidFill>
                  <a:srgbClr val="002060"/>
                </a:solidFill>
              </a:rPr>
              <a:t>, </a:t>
            </a:r>
            <a:endParaRPr lang="kk-KZ" sz="1100" i="1" dirty="0" smtClean="0">
              <a:solidFill>
                <a:srgbClr val="002060"/>
              </a:solidFill>
            </a:endParaRPr>
          </a:p>
          <a:p>
            <a:pPr algn="ctr"/>
            <a:r>
              <a:rPr lang="kk-KZ" sz="1100" i="1" dirty="0" smtClean="0">
                <a:solidFill>
                  <a:srgbClr val="002060"/>
                </a:solidFill>
              </a:rPr>
              <a:t>педагогикалық </a:t>
            </a:r>
            <a:r>
              <a:rPr lang="kk-KZ" sz="1100" i="1" dirty="0">
                <a:solidFill>
                  <a:srgbClr val="002060"/>
                </a:solidFill>
              </a:rPr>
              <a:t>оқуларға қатысуын арттыру</a:t>
            </a:r>
            <a:endParaRPr lang="zh-CN" altLang="en-US" sz="1100" i="1" dirty="0">
              <a:solidFill>
                <a:srgbClr val="002060"/>
              </a:solidFill>
            </a:endParaRPr>
          </a:p>
        </p:txBody>
      </p:sp>
      <p:grpSp>
        <p:nvGrpSpPr>
          <p:cNvPr id="14" name="组合 11"/>
          <p:cNvGrpSpPr/>
          <p:nvPr/>
        </p:nvGrpSpPr>
        <p:grpSpPr>
          <a:xfrm>
            <a:off x="1354201" y="1102912"/>
            <a:ext cx="474394" cy="612443"/>
            <a:chOff x="3095876" y="2479873"/>
            <a:chExt cx="366231" cy="470769"/>
          </a:xfrm>
        </p:grpSpPr>
        <p:sp>
          <p:nvSpPr>
            <p:cNvPr id="45" name="Freeform 108"/>
            <p:cNvSpPr>
              <a:spLocks/>
            </p:cNvSpPr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5" name="Freeform 64"/>
          <p:cNvSpPr>
            <a:spLocks noEditPoints="1"/>
          </p:cNvSpPr>
          <p:nvPr/>
        </p:nvSpPr>
        <p:spPr bwMode="auto">
          <a:xfrm flipH="1">
            <a:off x="2755173" y="1137242"/>
            <a:ext cx="653068" cy="543748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099" tIns="33549" rIns="67099" bIns="33549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671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6" name="组合 17"/>
          <p:cNvGrpSpPr/>
          <p:nvPr/>
        </p:nvGrpSpPr>
        <p:grpSpPr>
          <a:xfrm>
            <a:off x="4368174" y="1111156"/>
            <a:ext cx="407685" cy="595905"/>
            <a:chOff x="5690315" y="3674507"/>
            <a:chExt cx="314729" cy="458061"/>
          </a:xfrm>
        </p:grpSpPr>
        <p:sp>
          <p:nvSpPr>
            <p:cNvPr id="43" name="Freeform 36"/>
            <p:cNvSpPr>
              <a:spLocks/>
            </p:cNvSpPr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7" name="Freeform 9"/>
          <p:cNvSpPr>
            <a:spLocks/>
          </p:cNvSpPr>
          <p:nvPr/>
        </p:nvSpPr>
        <p:spPr bwMode="auto">
          <a:xfrm flipH="1">
            <a:off x="5723424" y="1195920"/>
            <a:ext cx="677736" cy="426393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099" tIns="33549" rIns="67099" bIns="33549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671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8" name="组合 21"/>
          <p:cNvGrpSpPr/>
          <p:nvPr/>
        </p:nvGrpSpPr>
        <p:grpSpPr>
          <a:xfrm>
            <a:off x="7263705" y="1136590"/>
            <a:ext cx="577766" cy="545054"/>
            <a:chOff x="1784487" y="2486066"/>
            <a:chExt cx="446032" cy="418971"/>
          </a:xfrm>
          <a:solidFill>
            <a:schemeClr val="bg1"/>
          </a:solidFill>
        </p:grpSpPr>
        <p:sp>
          <p:nvSpPr>
            <p:cNvPr id="37" name="Freeform 68"/>
            <p:cNvSpPr>
              <a:spLocks/>
            </p:cNvSpPr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Freeform 69"/>
            <p:cNvSpPr>
              <a:spLocks/>
            </p:cNvSpPr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Freeform 70"/>
            <p:cNvSpPr>
              <a:spLocks/>
            </p:cNvSpPr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Freeform 71"/>
            <p:cNvSpPr>
              <a:spLocks/>
            </p:cNvSpPr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Freeform 72"/>
            <p:cNvSpPr>
              <a:spLocks/>
            </p:cNvSpPr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0" marR="0" lvl="0" indent="0" algn="l" defTabSz="671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9" name="组合 28"/>
          <p:cNvGrpSpPr/>
          <p:nvPr/>
        </p:nvGrpSpPr>
        <p:grpSpPr>
          <a:xfrm>
            <a:off x="1512285" y="1736041"/>
            <a:ext cx="6119426" cy="158944"/>
            <a:chOff x="1918742" y="3212976"/>
            <a:chExt cx="8352927" cy="216024"/>
          </a:xfrm>
        </p:grpSpPr>
        <p:sp>
          <p:nvSpPr>
            <p:cNvPr id="31" name="椭圆 29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椭圆 30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椭圆 31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2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椭圆 33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矩形 34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163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TextBox 40"/>
          <p:cNvSpPr txBox="1"/>
          <p:nvPr/>
        </p:nvSpPr>
        <p:spPr>
          <a:xfrm>
            <a:off x="616104" y="3775991"/>
            <a:ext cx="2155696" cy="1144971"/>
          </a:xfrm>
          <a:prstGeom prst="rect">
            <a:avLst/>
          </a:prstGeom>
          <a:noFill/>
        </p:spPr>
        <p:txBody>
          <a:bodyPr wrap="square" lIns="67099" tIns="33549" rIns="67099" bIns="33549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b="1" i="1" dirty="0">
                <a:solidFill>
                  <a:srgbClr val="002060"/>
                </a:solidFill>
              </a:rPr>
              <a:t>Педагогтің семинарлар мен конференцияларға қатысу көрсеткішін арттыру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41"/>
          <p:cNvSpPr txBox="1"/>
          <p:nvPr/>
        </p:nvSpPr>
        <p:spPr>
          <a:xfrm>
            <a:off x="2760135" y="3768834"/>
            <a:ext cx="2099897" cy="1144971"/>
          </a:xfrm>
          <a:prstGeom prst="rect">
            <a:avLst/>
          </a:prstGeom>
          <a:noFill/>
        </p:spPr>
        <p:txBody>
          <a:bodyPr wrap="square" lIns="67099" tIns="33549" rIns="67099" bIns="33549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b="1" i="1" dirty="0">
                <a:solidFill>
                  <a:srgbClr val="002060"/>
                </a:solidFill>
              </a:rPr>
              <a:t>Оқулықтар, монографиялар, әдістемелік құралдар мен нұсқаулар дайындау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42"/>
          <p:cNvSpPr txBox="1"/>
          <p:nvPr/>
        </p:nvSpPr>
        <p:spPr>
          <a:xfrm>
            <a:off x="4775859" y="3768834"/>
            <a:ext cx="1945853" cy="1144971"/>
          </a:xfrm>
          <a:prstGeom prst="rect">
            <a:avLst/>
          </a:prstGeom>
          <a:noFill/>
        </p:spPr>
        <p:txBody>
          <a:bodyPr wrap="square" lIns="67099" tIns="33549" rIns="67099" bIns="33549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b="1" i="1" dirty="0">
                <a:solidFill>
                  <a:srgbClr val="002060"/>
                </a:solidFill>
              </a:rPr>
              <a:t>Мақалаларды педагогикалық басылымдарда және БАҚ-та жариялау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43"/>
          <p:cNvSpPr txBox="1"/>
          <p:nvPr/>
        </p:nvSpPr>
        <p:spPr>
          <a:xfrm>
            <a:off x="6588224" y="3768834"/>
            <a:ext cx="1954744" cy="714084"/>
          </a:xfrm>
          <a:prstGeom prst="rect">
            <a:avLst/>
          </a:prstGeom>
          <a:noFill/>
        </p:spPr>
        <p:txBody>
          <a:bodyPr wrap="square" lIns="67099" tIns="33549" rIns="67099" bIns="33549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0" algn="ctr" defTabSz="816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b="1" i="1" dirty="0">
                <a:solidFill>
                  <a:srgbClr val="002060"/>
                </a:solidFill>
              </a:rPr>
              <a:t>Авторлық бағдарламалар санын арттыру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49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07504" y="305493"/>
            <a:ext cx="90364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Біліктілік арттыру курстары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Педагогтердің біліктілігін арттыру курстарын ұйымдастыру және жүргізу 2022-2025 оқу  жылдарына арналған перспективалық курс жоспарына сай </a:t>
            </a: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жүріледі. 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dirty="0" smtClean="0"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Өрлеу</a:t>
            </a:r>
            <a:r>
              <a:rPr lang="kk-KZ" sz="1400" dirty="0" smtClean="0"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біліктілікті арттыру ұлттық орталығы</a:t>
            </a:r>
          </a:p>
          <a:p>
            <a:pPr lvl="0" algn="just"/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kk-KZ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Назарбаев Зияткерлік мектептері» ДББҰ ПШО,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dirty="0" smtClean="0"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Ұлттық-ғылыми практикалық дене тәрбиесі орталығы</a:t>
            </a:r>
            <a:r>
              <a:rPr lang="kk-KZ" sz="1400" dirty="0" smtClean="0"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РМҚК </a:t>
            </a:r>
          </a:p>
          <a:p>
            <a:pPr lvl="0" algn="just"/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ҚР </a:t>
            </a:r>
            <a:r>
              <a:rPr lang="kk-KZ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Оқу-ағарту министрлігі «</a:t>
            </a:r>
            <a:r>
              <a:rPr lang="en-US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USTAZ» </a:t>
            </a:r>
            <a:r>
              <a:rPr lang="kk-KZ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педагогтерді үздіксіз кәсіби дамыту орталығы» </a:t>
            </a: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ЖШС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орталықтары ұйымдастырған 80-120 сағаттық курстарына педагогтер қатысты.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ән бойынша мұғалімдерінің пәндік құзыреттілігін дамыту – 3/1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(ақылы)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«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овременные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подходы к повышению профессиональной компетентности педагогов русского языка и литературы через исследовательскую деятельность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обучающихся» -1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ақылы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«Математика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пәні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педагогтерінің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құзыреттілігін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жетілдіру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арқылы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алушылардың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функционалдық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сауаттылығын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дамыту»-1(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ақылы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ғылшын тілін оқытудағы инновациялық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технологиялар» -2, «Информатика оқу пәні бойынша жобалық іс – әрекет» -1, «Музыка пәнінің мазмұны арқылы ұлттық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құндылықтарды интеграциялау» -1,  «</a:t>
            </a: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ілім беру ұйымдарындағы зорлық-зомбылықтың алдын алу»-1, «Бастауыш сынып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оқушыларының зерттеушілік және жобалық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іс-әрекеті» -2, «Математиканы оқыту қазіргі тенденция мен әдістемелер» - 1, «Жаһандық құзыреттіліктер»- 1, «</a:t>
            </a:r>
            <a:r>
              <a:rPr lang="kk-KZ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ене шынықтыру педагогтерінің кәсіби құзыреттілігін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дамыту»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- 1, «Мектептегі</a:t>
            </a:r>
            <a:r>
              <a:rPr kumimoji="0" lang="kk-KZ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дене –шынықтыру сабағы басымдықтар және жетілдіру стратегиялары»-1 педагог (ақылы) </a:t>
            </a: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т.б. тақырыптағы курстарға барлығы </a:t>
            </a:r>
            <a:r>
              <a:rPr lang="kk-KZ" sz="1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</a:t>
            </a: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педагогтің</a:t>
            </a:r>
            <a:r>
              <a:rPr kumimoji="0" lang="kk-KZ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4- і ақылы оқыды. 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07975" y="261030"/>
            <a:ext cx="865651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Педагогтерге арналған кәсіби байқау,</a:t>
            </a:r>
            <a:r>
              <a:rPr kumimoji="0" lang="kk-KZ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конференция,  семинарлар</a:t>
            </a:r>
          </a:p>
          <a:p>
            <a:pPr lvl="0" algn="just"/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2024-2025 оқу жылының 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жартыжылдығы </a:t>
            </a:r>
            <a:r>
              <a:rPr lang="kk-KZ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бойынша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педагогтер Қазақстан Республикасы Білім және  ғылым министрлігінің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 жылғы 7 желтоқсандағы № 514 бұйрығы негізіндегі </a:t>
            </a:r>
            <a:r>
              <a:rPr kumimoji="0" lang="kk-K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Астана қаласы әкімдігінің «Әдістемелік орталығы» жоспарына сәйкес пән педагогтерінің кәсіби қызметінде жоғары нәтижелерге қол жеткізуге ұмтылысын арттыру мақсатында  түрлі байқауларға қатысты</a:t>
            </a:r>
            <a:r>
              <a:rPr lang="kk-KZ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algn="just"/>
            <a:endParaRPr lang="kk-KZ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 rot="10800000" flipV="1">
            <a:off x="5000628" y="3000024"/>
            <a:ext cx="38576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lob:https://web.whatsapp.com/f90b4bec-b6f8-479d-ba50-1465df17c0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86471"/>
            <a:ext cx="2736304" cy="286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353911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Қалалық жас математиктер олимипиадасы</a:t>
            </a:r>
          </a:p>
          <a:p>
            <a:pPr lvl="0" algn="ctr"/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1-дәрежелі </a:t>
            </a:r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дипломмен </a:t>
            </a:r>
          </a:p>
          <a:p>
            <a:pPr lvl="0" algn="ctr"/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марапатталды. </a:t>
            </a:r>
          </a:p>
          <a:p>
            <a:pPr lvl="0" algn="ctr"/>
            <a:endParaRPr lang="kk-KZ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kk-KZ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Абдирова </a:t>
            </a:r>
            <a:r>
              <a:rPr lang="kk-KZ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Кәмшат Махамбетиярқызы</a:t>
            </a:r>
            <a:endParaRPr lang="kk-K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7534"/>
            <a:ext cx="41764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“Алтын тұғыр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республикалық конкурсының </a:t>
            </a:r>
          </a:p>
          <a:p>
            <a:pPr lvl="0" algn="ctr"/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республикалық  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кезеңінен </a:t>
            </a:r>
          </a:p>
          <a:p>
            <a:pPr lvl="0" algn="ctr"/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бастауыш 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сынып мұғалімі </a:t>
            </a:r>
          </a:p>
          <a:p>
            <a:pPr lvl="0" algn="ctr"/>
            <a:r>
              <a:rPr lang="kk-KZ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Бекбулатова </a:t>
            </a:r>
            <a:r>
              <a:rPr lang="kk-KZ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Мадина Кайратовна </a:t>
            </a:r>
            <a:endParaRPr lang="kk-KZ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endParaRPr lang="kk-KZ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дәрежелі </a:t>
            </a:r>
          </a:p>
          <a:p>
            <a:pPr lvl="0" algn="ctr"/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</a:t>
            </a:r>
          </a:p>
          <a:p>
            <a:pPr lvl="0" algn="ctr"/>
            <a:endParaRPr lang="kk-KZ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kk-KZ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School\AppData\Local\Packages\5319275A.WhatsAppDesktop_cv1g1gvanyjgm\TempState\41F1F19176D383480AFA65D325C06ED0\Изображение WhatsApp 2024-12-30 в 15.42.56_98ec84f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3" b="7708"/>
          <a:stretch/>
        </p:blipFill>
        <p:spPr bwMode="auto">
          <a:xfrm>
            <a:off x="4644008" y="339502"/>
            <a:ext cx="3816424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1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11510"/>
            <a:ext cx="4464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Ы.Алтынсарин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Батырлар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институты: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сабақтастығы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конференция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Жеңістің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Батырлар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ерліктері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буктрейлер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ұсынғаны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Ыбырай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сертификаты 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П.Е.Нургалиеваға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табысталды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ілінді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blob:https://web.whatsapp.com/50cd58e0-f959-4fa3-b898-5ea7162904c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HP\Downloads\WhatsApp Image 2025-05-22 at 20.52.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289"/>
            <a:ext cx="367240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749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панорамасы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Бозбаева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Гульмира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Сериковна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дәрежелі </a:t>
            </a:r>
          </a:p>
          <a:p>
            <a:pPr lvl="0" algn="ctr"/>
            <a:r>
              <a:rPr lang="kk-KZ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8283"/>
            <a:ext cx="3384376" cy="43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55526"/>
            <a:ext cx="44644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Физика пәні мұғалімдері арасында өткен қалалық </a:t>
            </a: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Newton fest</a:t>
            </a:r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байқауының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жеңімпазы  Шаймаханова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Гулсим </a:t>
            </a: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Шахмардановна</a:t>
            </a:r>
          </a:p>
          <a:p>
            <a:pPr algn="ctr"/>
            <a:endParaRPr lang="kk-KZ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дәрежелі диплом</a:t>
            </a:r>
            <a:endParaRPr lang="kk-KZ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2092"/>
            <a:ext cx="2952328" cy="403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4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9502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Тарих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пәнінің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мұғалімі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Қ.М.Курмангалиев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Ерлік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мұрасы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тарих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тағылым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тарихы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пәнінен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олипиадаға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қатысып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Алғыс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хатпен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марапатталды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TeachStart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олимпиадасына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қатысқан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ағылшын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тілінің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мұғалімдері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А.А.Ахтанбекова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Б.Жанузах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(ІІ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М.Кендебай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И.М.Жанзакова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(І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А.М.Бегдімұратова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(ІІ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З.К.Исламбекова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0"/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М.Б.Жиеналы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(І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4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10505</TotalTime>
  <Words>2341</Words>
  <Application>Microsoft Office PowerPoint</Application>
  <PresentationFormat>Экран (16:9)</PresentationFormat>
  <Paragraphs>414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                   2024-2025 оқу жылының ғылыми- әдістемелік жұмыстарының                              ІV тоқсан мен жылдық қорытындысының  талдауы, ұсыныстар,  кемшілікті түзету жолдары   Директордың бейіндік оқыту жөніндегі орынбасары  Муса Маржангуль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HP</cp:lastModifiedBy>
  <cp:revision>1096</cp:revision>
  <cp:lastPrinted>2025-05-20T05:21:22Z</cp:lastPrinted>
  <dcterms:created xsi:type="dcterms:W3CDTF">2010-05-23T14:28:12Z</dcterms:created>
  <dcterms:modified xsi:type="dcterms:W3CDTF">2025-05-23T06:23:35Z</dcterms:modified>
</cp:coreProperties>
</file>