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TT Hazelnuts" panose="020B0604020202020204" charset="-52"/>
      <p:regular r:id="rId9"/>
    </p:embeddedFont>
    <p:embeddedFont>
      <p:font typeface="Open Sauce Bold" panose="020B0604020202020204" charset="0"/>
      <p:regular r:id="rId10"/>
    </p:embeddedFont>
    <p:embeddedFont>
      <p:font typeface="Codec Pro ExtraBold" panose="020B0604020202020204" charset="0"/>
      <p:regular r:id="rId11"/>
    </p:embeddedFont>
    <p:embeddedFont>
      <p:font typeface="TT Hazelnuts Bold" panose="020B0604020202020204" charset="-52"/>
      <p:regular r:id="rId12"/>
    </p:embeddedFont>
    <p:embeddedFont>
      <p:font typeface="Montserrat Light" panose="020B0604020202020204" charset="0"/>
      <p:regular r:id="rId13"/>
    </p:embeddedFont>
    <p:embeddedFont>
      <p:font typeface="TT Interphases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mo" panose="020B0604020202020204" charset="0"/>
      <p:regular r:id="rId19"/>
    </p:embeddedFont>
    <p:embeddedFont>
      <p:font typeface="Montserrat Light Bold" panose="020B0604020202020204" charset="-52"/>
      <p:regular r:id="rId20"/>
    </p:embeddedFont>
    <p:embeddedFont>
      <p:font typeface="TT Interphases" panose="020B0604020202020204" charset="0"/>
      <p:regular r:id="rId21"/>
    </p:embeddedFont>
    <p:embeddedFont>
      <p:font typeface="Open Sauc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7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stana-modern.edu.kz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10" Type="http://schemas.openxmlformats.org/officeDocument/2006/relationships/image" Target="../media/image30.sv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83794" y="8658450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5638" cy="15497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Astana 2024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52928" y="834546"/>
            <a:ext cx="1729548" cy="1396610"/>
          </a:xfrm>
          <a:custGeom>
            <a:avLst/>
            <a:gdLst/>
            <a:ahLst/>
            <a:cxnLst/>
            <a:rect l="l" t="t" r="r" b="b"/>
            <a:pathLst>
              <a:path w="1729548" h="1396610">
                <a:moveTo>
                  <a:pt x="0" y="0"/>
                </a:moveTo>
                <a:lnTo>
                  <a:pt x="1729548" y="0"/>
                </a:lnTo>
                <a:lnTo>
                  <a:pt x="1729548" y="1396610"/>
                </a:lnTo>
                <a:lnTo>
                  <a:pt x="0" y="13966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192634" y="2976595"/>
            <a:ext cx="7794446" cy="5193050"/>
          </a:xfrm>
          <a:custGeom>
            <a:avLst/>
            <a:gdLst/>
            <a:ahLst/>
            <a:cxnLst/>
            <a:rect l="l" t="t" r="r" b="b"/>
            <a:pathLst>
              <a:path w="7794446" h="5193050">
                <a:moveTo>
                  <a:pt x="0" y="0"/>
                </a:moveTo>
                <a:lnTo>
                  <a:pt x="7794446" y="0"/>
                </a:lnTo>
                <a:lnTo>
                  <a:pt x="7794446" y="5193050"/>
                </a:lnTo>
                <a:lnTo>
                  <a:pt x="0" y="51930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43050" y="4374682"/>
            <a:ext cx="10756200" cy="308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13"/>
              </a:lnSpc>
            </a:pPr>
            <a:r>
              <a:rPr lang="en-US" sz="12306">
                <a:solidFill>
                  <a:srgbClr val="1C5739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БІРТҰТАС  ТӘРБИЕ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43050" y="7159796"/>
            <a:ext cx="4960590" cy="53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2"/>
              </a:lnSpc>
            </a:pPr>
            <a:r>
              <a:rPr lang="en-US" sz="3015" u="sng">
                <a:solidFill>
                  <a:srgbClr val="1C5739"/>
                </a:solidFill>
                <a:latin typeface="Arimo"/>
                <a:ea typeface="Arimo"/>
                <a:cs typeface="Arimo"/>
                <a:sym typeface="Arimo"/>
                <a:hlinkClick r:id="rId8" tooltip="https://astana-modern.edu.kz"/>
              </a:rPr>
              <a:t>https://astana-modern.edu.kz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627" y="2901697"/>
            <a:ext cx="1400485" cy="6107900"/>
            <a:chOff x="0" y="0"/>
            <a:chExt cx="368852" cy="16086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627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72900" y="1028700"/>
            <a:ext cx="5486400" cy="7980897"/>
          </a:xfrm>
          <a:custGeom>
            <a:avLst/>
            <a:gdLst/>
            <a:ahLst/>
            <a:cxnLst/>
            <a:rect l="l" t="t" r="r" b="b"/>
            <a:pathLst>
              <a:path w="5486400" h="7980897">
                <a:moveTo>
                  <a:pt x="0" y="0"/>
                </a:moveTo>
                <a:lnTo>
                  <a:pt x="5486400" y="0"/>
                </a:lnTo>
                <a:lnTo>
                  <a:pt x="5486400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11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12627" y="1450316"/>
            <a:ext cx="7062476" cy="110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64"/>
              </a:lnSpc>
            </a:pPr>
            <a:r>
              <a:rPr lang="en-US" sz="6568" b="1" spc="643">
                <a:solidFill>
                  <a:srgbClr val="231F2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Құндылықтар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24659" y="407255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44419" y="502505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24659" y="5966232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44419" y="6920458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44260" y="790105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00737" y="3196610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Тәуелсіздік және Отаншылдық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00737" y="4127355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Бірлік және Ынтымақ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00737" y="5047445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Әділдік және Жауапкершілік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00737" y="5994807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Заң және Тәртіп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01345" y="6918181"/>
            <a:ext cx="637216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Еңбекқорлық және Кәсіби біліктілік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01345" y="8035298"/>
            <a:ext cx="5790503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Жасампаздық және Жаңашылдық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4000">
            <a:off x="5615234" y="70170"/>
            <a:ext cx="8044983" cy="10024908"/>
          </a:xfrm>
          <a:custGeom>
            <a:avLst/>
            <a:gdLst/>
            <a:ahLst/>
            <a:cxnLst/>
            <a:rect l="l" t="t" r="r" b="b"/>
            <a:pathLst>
              <a:path w="8044983" h="10024908">
                <a:moveTo>
                  <a:pt x="69600" y="0"/>
                </a:moveTo>
                <a:lnTo>
                  <a:pt x="8044983" y="55679"/>
                </a:lnTo>
                <a:lnTo>
                  <a:pt x="7975384" y="10024908"/>
                </a:lnTo>
                <a:lnTo>
                  <a:pt x="0" y="9969229"/>
                </a:lnTo>
                <a:lnTo>
                  <a:pt x="69600" y="0"/>
                </a:lnTo>
                <a:close/>
              </a:path>
            </a:pathLst>
          </a:custGeom>
          <a:blipFill>
            <a:blip r:embed="rId4"/>
            <a:stretch>
              <a:fillRect l="-105460" t="-16383" r="-65702" b="-602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325600" y="8115300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87823" y="839876"/>
            <a:ext cx="12512354" cy="858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8"/>
              </a:lnSpc>
              <a:spcBef>
                <a:spcPct val="0"/>
              </a:spcBef>
            </a:pPr>
            <a:r>
              <a:rPr lang="en-US" sz="2513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ҚҰНДЫЛЫҚҚА БАҒДАРЛАНҒАН БІЛІМ БЕРУДІ ОҚУ БАҒДАРЛАМАСЫНА КІРІКТІРУ</a:t>
            </a:r>
          </a:p>
          <a:p>
            <a:pPr algn="ctr">
              <a:lnSpc>
                <a:spcPts val="3268"/>
              </a:lnSpc>
              <a:spcBef>
                <a:spcPct val="0"/>
              </a:spcBef>
            </a:pPr>
            <a:endParaRPr lang="en-US" sz="2513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Оқу пәндеріне кіріктіру 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• Құндылыққа негізделген тәсілдерді негізгі оқу пәндеріне кіріктіру. 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• Әлеуметтік ғылымдар, тілдер және музыка арқылы құндылықтарды оқыту.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• Білім беру бағдарламаларының мазмұнындағы құндылықтардың үйлесімді кіріктіруін қамтамасыз ету (оқытудың белсенді әдістерін қолдану арқылы пәнаралық және пәнішілік байланысты қамтамасыз ету, сәйкес мәтіндерді, тапсырмалар мен жаттығулар таңдау);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• оқу-тәрбие процесіне жобалық жұмысты кіріктіру; 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endParaRPr lang="en-US" sz="2513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13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Сыныптан тыс іс-шаралар 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• Білім алушылардың дағдылары мен әлеуметтік қарымқатынастарын дамытуға бағытталған сыныптан тыс іс-шаралар ұйымдастыру. 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• Ұлттық мерекелер, кітап оқу сағаттарын, цифрлық гигиена сабақтарын, салауатты өмір салтын насихаттау және спорттық шараларды ұйымдастыру және өткізу.</a:t>
            </a:r>
          </a:p>
          <a:p>
            <a:pPr algn="l">
              <a:lnSpc>
                <a:spcPts val="326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• сыныптан тыс іс-шаралар нысандарын кеңейту (акциялар, қайырымдылық және волонтерлік іс-шаралар, мәдени іс-шаралар, туристік сапарлар мен мұражайларға бару, шақырылған қонақтармен кездесулер және т.б.);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9551719" cy="5372843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83416" b="-8341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660488">
            <a:off x="-4233206" y="5189176"/>
            <a:ext cx="8282376" cy="404757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747322">
            <a:off x="3921959" y="1003562"/>
            <a:ext cx="8282376" cy="111180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72964" y="2060159"/>
            <a:ext cx="4486336" cy="1594049"/>
            <a:chOff x="0" y="0"/>
            <a:chExt cx="4073040" cy="144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3017" cy="1447165"/>
            </a:xfrm>
            <a:custGeom>
              <a:avLst/>
              <a:gdLst/>
              <a:ahLst/>
              <a:cxnLst/>
              <a:rect l="l" t="t" r="r" b="b"/>
              <a:pathLst>
                <a:path w="4073017" h="1447165">
                  <a:moveTo>
                    <a:pt x="3349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49244" y="1447165"/>
                    <a:pt x="3349244" y="1447165"/>
                    <a:pt x="3349244" y="1447165"/>
                  </a:cubicBezTo>
                  <a:cubicBezTo>
                    <a:pt x="3747897" y="1447165"/>
                    <a:pt x="4073017" y="1122172"/>
                    <a:pt x="4073017" y="723519"/>
                  </a:cubicBezTo>
                  <a:cubicBezTo>
                    <a:pt x="4073017" y="324866"/>
                    <a:pt x="3747897" y="0"/>
                    <a:pt x="3349244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38092" y="1512782"/>
            <a:ext cx="2264977" cy="2263391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928304" y="4033124"/>
            <a:ext cx="4490302" cy="1596428"/>
            <a:chOff x="0" y="0"/>
            <a:chExt cx="4076640" cy="1449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76573" cy="1449324"/>
            </a:xfrm>
            <a:custGeom>
              <a:avLst/>
              <a:gdLst/>
              <a:ahLst/>
              <a:cxnLst/>
              <a:rect l="l" t="t" r="r" b="b"/>
              <a:pathLst>
                <a:path w="4076573" h="1449324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871949" y="3363782"/>
            <a:ext cx="2267356" cy="2265770"/>
            <a:chOff x="0" y="0"/>
            <a:chExt cx="2058480" cy="2057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130771" y="5905777"/>
            <a:ext cx="4489509" cy="1594842"/>
            <a:chOff x="0" y="0"/>
            <a:chExt cx="4075920" cy="14479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75811" cy="1447927"/>
            </a:xfrm>
            <a:custGeom>
              <a:avLst/>
              <a:gdLst/>
              <a:ahLst/>
              <a:cxnLst/>
              <a:rect l="l" t="t" r="r" b="b"/>
              <a:pathLst>
                <a:path w="4075811" h="1447927">
                  <a:moveTo>
                    <a:pt x="33515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351530" y="1447927"/>
                    <a:pt x="3351530" y="1447927"/>
                    <a:pt x="3351530" y="1447927"/>
                  </a:cubicBezTo>
                  <a:cubicBezTo>
                    <a:pt x="3750564" y="1447927"/>
                    <a:pt x="4075811" y="1122807"/>
                    <a:pt x="4075811" y="724027"/>
                  </a:cubicBezTo>
                  <a:cubicBezTo>
                    <a:pt x="4075811" y="325247"/>
                    <a:pt x="3750564" y="0"/>
                    <a:pt x="335153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001122" y="5217162"/>
            <a:ext cx="2264184" cy="2264184"/>
            <a:chOff x="0" y="0"/>
            <a:chExt cx="2055600" cy="2055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847939" y="7691120"/>
            <a:ext cx="4487922" cy="1594049"/>
            <a:chOff x="0" y="0"/>
            <a:chExt cx="4074480" cy="1447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238151" y="7067369"/>
            <a:ext cx="2263391" cy="2265770"/>
            <a:chOff x="0" y="0"/>
            <a:chExt cx="2054880" cy="20570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12485593" y="2204304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7"/>
                </a:lnTo>
                <a:lnTo>
                  <a:pt x="0" y="88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178433" y="4945638"/>
            <a:ext cx="5488313" cy="146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8"/>
              </a:lnSpc>
            </a:pPr>
            <a:r>
              <a:rPr lang="en-US" sz="5684" spc="198">
                <a:solidFill>
                  <a:srgbClr val="040506"/>
                </a:solidFill>
                <a:latin typeface="TT Hazelnuts"/>
                <a:ea typeface="TT Hazelnuts"/>
                <a:cs typeface="TT Hazelnuts"/>
                <a:sym typeface="TT Hazelnuts"/>
              </a:rPr>
              <a:t>Педагогтерге ұсынылады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73683" y="6546521"/>
            <a:ext cx="3164368" cy="218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903069" y="2194779"/>
            <a:ext cx="3274542" cy="127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Құндылықтар мен тұлғаны қалыптастыру мәселелеріне бағытталған сынып сағаттарының мазмұны арқылы құндылықтарды кіріктіру;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39305" y="4289194"/>
            <a:ext cx="2961949" cy="110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Өзекті мәселелерді және тұлғалық дамуды талқылау үшін пәннің мазмұнын пайдалану.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331259" y="6125599"/>
            <a:ext cx="3019712" cy="110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Адамгершілік қасиеттерді бірлесе оқыту мақсатында мектепішілік іс-шаралар ұйымдастыру.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749189" y="7900670"/>
            <a:ext cx="2888903" cy="110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Білім алушыларды </a:t>
            </a:r>
          </a:p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белсенді түрде қызықтыру </a:t>
            </a:r>
          </a:p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үшін түрлі педагогикалық </a:t>
            </a:r>
          </a:p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әдістерді қолдану.</a:t>
            </a:r>
          </a:p>
        </p:txBody>
      </p:sp>
      <p:sp>
        <p:nvSpPr>
          <p:cNvPr id="34" name="Freeform 34"/>
          <p:cNvSpPr/>
          <p:nvPr/>
        </p:nvSpPr>
        <p:spPr>
          <a:xfrm>
            <a:off x="10605914" y="3950992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6"/>
                </a:lnTo>
                <a:lnTo>
                  <a:pt x="0" y="880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752293" y="5909080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7"/>
                </a:lnTo>
                <a:lnTo>
                  <a:pt x="0" y="88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970134" y="7760081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6"/>
                </a:lnTo>
                <a:lnTo>
                  <a:pt x="0" y="880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05760" y="3742932"/>
            <a:ext cx="3237627" cy="3238992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928375" y="3536870"/>
            <a:ext cx="1141528" cy="1138799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88237" y="4444020"/>
            <a:ext cx="260307" cy="264742"/>
            <a:chOff x="0" y="0"/>
            <a:chExt cx="549360" cy="55872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928375" y="6049187"/>
            <a:ext cx="1141528" cy="1138799"/>
            <a:chOff x="0" y="0"/>
            <a:chExt cx="2409120" cy="2403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588237" y="6016094"/>
            <a:ext cx="260307" cy="264742"/>
            <a:chOff x="0" y="0"/>
            <a:chExt cx="549360" cy="558720"/>
          </a:xfrm>
        </p:grpSpPr>
        <p:sp>
          <p:nvSpPr>
            <p:cNvPr id="12" name="Freeform 12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660563" y="6092855"/>
            <a:ext cx="112583" cy="111219"/>
            <a:chOff x="0" y="0"/>
            <a:chExt cx="237600" cy="234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578902" y="6049187"/>
            <a:ext cx="1141869" cy="1138799"/>
            <a:chOff x="0" y="0"/>
            <a:chExt cx="2409840" cy="2403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800603" y="6016094"/>
            <a:ext cx="260307" cy="264742"/>
            <a:chOff x="0" y="0"/>
            <a:chExt cx="549360" cy="558720"/>
          </a:xfrm>
        </p:grpSpPr>
        <p:sp>
          <p:nvSpPr>
            <p:cNvPr id="19" name="Freeform 19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875658" y="6092855"/>
            <a:ext cx="112925" cy="111219"/>
            <a:chOff x="0" y="0"/>
            <a:chExt cx="238320" cy="234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578902" y="3536870"/>
            <a:ext cx="1141869" cy="1138799"/>
            <a:chOff x="0" y="0"/>
            <a:chExt cx="2409840" cy="2403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800603" y="4444020"/>
            <a:ext cx="260307" cy="264742"/>
            <a:chOff x="0" y="0"/>
            <a:chExt cx="549360" cy="558720"/>
          </a:xfrm>
        </p:grpSpPr>
        <p:sp>
          <p:nvSpPr>
            <p:cNvPr id="26" name="Freeform 26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662098" y="4520781"/>
            <a:ext cx="112583" cy="111219"/>
            <a:chOff x="0" y="0"/>
            <a:chExt cx="237600" cy="2347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7875999" y="4520781"/>
            <a:ext cx="112583" cy="111219"/>
            <a:chOff x="0" y="0"/>
            <a:chExt cx="237600" cy="2347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11114424" y="6280836"/>
            <a:ext cx="764385" cy="668489"/>
          </a:xfrm>
          <a:custGeom>
            <a:avLst/>
            <a:gdLst/>
            <a:ahLst/>
            <a:cxnLst/>
            <a:rect l="l" t="t" r="r" b="b"/>
            <a:pathLst>
              <a:path w="764385" h="668489">
                <a:moveTo>
                  <a:pt x="0" y="0"/>
                </a:moveTo>
                <a:lnTo>
                  <a:pt x="764385" y="0"/>
                </a:lnTo>
                <a:lnTo>
                  <a:pt x="764385" y="668489"/>
                </a:lnTo>
                <a:lnTo>
                  <a:pt x="0" y="668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797098" y="3772878"/>
            <a:ext cx="723241" cy="657492"/>
          </a:xfrm>
          <a:custGeom>
            <a:avLst/>
            <a:gdLst/>
            <a:ahLst/>
            <a:cxnLst/>
            <a:rect l="l" t="t" r="r" b="b"/>
            <a:pathLst>
              <a:path w="723241" h="657492">
                <a:moveTo>
                  <a:pt x="0" y="0"/>
                </a:moveTo>
                <a:lnTo>
                  <a:pt x="723241" y="0"/>
                </a:lnTo>
                <a:lnTo>
                  <a:pt x="723241" y="657492"/>
                </a:lnTo>
                <a:lnTo>
                  <a:pt x="0" y="657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766195" y="6330532"/>
            <a:ext cx="754144" cy="651392"/>
          </a:xfrm>
          <a:custGeom>
            <a:avLst/>
            <a:gdLst/>
            <a:ahLst/>
            <a:cxnLst/>
            <a:rect l="l" t="t" r="r" b="b"/>
            <a:pathLst>
              <a:path w="754144" h="651392">
                <a:moveTo>
                  <a:pt x="0" y="0"/>
                </a:moveTo>
                <a:lnTo>
                  <a:pt x="754144" y="0"/>
                </a:lnTo>
                <a:lnTo>
                  <a:pt x="754144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8166446" y="4204301"/>
            <a:ext cx="2316253" cy="231625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6002827" y="368294"/>
            <a:ext cx="6513539" cy="115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39"/>
              </a:lnSpc>
              <a:spcBef>
                <a:spcPct val="0"/>
              </a:spcBef>
            </a:pPr>
            <a:r>
              <a:rPr lang="en-US" sz="2275" b="1" spc="222">
                <a:solidFill>
                  <a:srgbClr val="231F20"/>
                </a:solidFill>
                <a:latin typeface="TT Hazelnuts Bold"/>
                <a:ea typeface="TT Hazelnuts Bold"/>
                <a:cs typeface="TT Hazelnuts Bold"/>
                <a:sym typeface="TT Hazelnuts Bold"/>
              </a:rPr>
              <a:t> «ӘЛЕУМЕТТІК ЖОБАЛАР МЕН ІС-ШАРАЛАР АРҚЫЛЫ ҚҰНДЫЛЫҚТАРДЫ ЕНГІЗУ</a:t>
            </a:r>
          </a:p>
        </p:txBody>
      </p:sp>
      <p:sp>
        <p:nvSpPr>
          <p:cNvPr id="39" name="Freeform 39"/>
          <p:cNvSpPr/>
          <p:nvPr/>
        </p:nvSpPr>
        <p:spPr>
          <a:xfrm>
            <a:off x="9003259" y="4797342"/>
            <a:ext cx="642629" cy="669162"/>
          </a:xfrm>
          <a:custGeom>
            <a:avLst/>
            <a:gdLst/>
            <a:ahLst/>
            <a:cxnLst/>
            <a:rect l="l" t="t" r="r" b="b"/>
            <a:pathLst>
              <a:path w="642629" h="669162">
                <a:moveTo>
                  <a:pt x="0" y="0"/>
                </a:moveTo>
                <a:lnTo>
                  <a:pt x="642628" y="0"/>
                </a:lnTo>
                <a:lnTo>
                  <a:pt x="642628" y="669162"/>
                </a:lnTo>
                <a:lnTo>
                  <a:pt x="0" y="669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8562503" y="5447454"/>
            <a:ext cx="1524141" cy="23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5"/>
              </a:lnSpc>
            </a:pPr>
            <a:r>
              <a:rPr lang="en-US" sz="1410" spc="70">
                <a:solidFill>
                  <a:srgbClr val="1C5739"/>
                </a:solidFill>
                <a:latin typeface="Open Sauce"/>
                <a:ea typeface="Open Sauce"/>
                <a:cs typeface="Open Sauce"/>
                <a:sym typeface="Open Sauce"/>
              </a:rPr>
              <a:t>жүзеге асыру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73395" y="2515568"/>
            <a:ext cx="4832348" cy="102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Мақсаты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: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білім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алушылардың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әртүрлі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мамандыққа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деген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қызығушылығын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арттыру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және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еңбекқорлық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идеясы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арқылы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құндылықтарды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89" spc="145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дәріптеу</a:t>
            </a:r>
            <a:r>
              <a:rPr lang="en-US" sz="1489" spc="145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32173" y="2100920"/>
            <a:ext cx="5445396" cy="30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09"/>
              </a:lnSpc>
              <a:spcBef>
                <a:spcPct val="0"/>
              </a:spcBef>
            </a:pPr>
            <a:r>
              <a:rPr lang="en-US" sz="1818" b="1" spc="178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«ЕҢБЕГІ АДАЛ – ЖАС ӨРЕН» ЖОБАСЫ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80056" y="4285373"/>
            <a:ext cx="4482343" cy="127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Білім алушылар күзгі егіннің табиғи материалдары мен орман табиғатының көркем сыйларын пайдалана отырып, ата-аналармен бірге жасаған қолөнер бұйымдарынан жәрмеңке өткізу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61785" y="3794565"/>
            <a:ext cx="4741043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b="1" spc="227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«Күзгі асар» жәрмеңкесі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80056" y="6184604"/>
            <a:ext cx="4482343" cy="102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Білім алушыларды мамандықтармен таныстыру үшін әртүрлі өндіріс орындарына немесе мекемелерге бару жоспарын әзірлеу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73395" y="5753325"/>
            <a:ext cx="4482343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b="1" spc="227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Мамандықтар әлемі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80056" y="8230989"/>
            <a:ext cx="4934608" cy="1534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Әр түрлі саладағы ең жақсы маманды анықтауға арналған конкурс (WorldSkills халықаралық конкурсына дайындық). Қатысушылар өзінің шеберлігін көрсетеді (мысалы, бұйым жасау барлық жағдайда ағаш)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61785" y="7396406"/>
            <a:ext cx="5642022" cy="777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b="1" spc="227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«Мамандық марафоны» конкурсы</a:t>
            </a:r>
          </a:p>
        </p:txBody>
      </p:sp>
      <p:sp>
        <p:nvSpPr>
          <p:cNvPr id="49" name="Freeform 49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2657588" y="2345873"/>
            <a:ext cx="4832348" cy="50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Мақсаты: инновациялық жобалар конкурсы арқылы құндылықтарды дәріптеу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516367" y="1931225"/>
            <a:ext cx="5445396" cy="30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09"/>
              </a:lnSpc>
              <a:spcBef>
                <a:spcPct val="0"/>
              </a:spcBef>
            </a:pPr>
            <a:r>
              <a:rPr lang="en-US" sz="1818" b="1" spc="178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«SMART BALA» ЖОБАСЫ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664249" y="4115678"/>
            <a:ext cx="4934608" cy="127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Мектеп, аудан, қала, ауыл аумағын өзгерту бойынша форсайт сессиясы (оқушылардың қоршаған кеңістікті жақсарту жөніндегі идеялары), инновациялық идеялардың тұсаукесерлері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645978" y="3625492"/>
            <a:ext cx="4741043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b="1" spc="227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«Startup» конкурсы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664249" y="6680968"/>
            <a:ext cx="4934608" cy="179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489" spc="14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Мектептің мүмкіндігіне қарай жасанды интеллектті пайдалана отырып командалық инновациялық жұмыстар байқауын өткізу Ұсынылады: - конкурсқа дайындық барысында инновациялық орындарға/ көрмеге бару / онлайн қарау (EXPO, IT университеті, ғарыш айлағы және т. б.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657588" y="5583630"/>
            <a:ext cx="5304175" cy="777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b="1" spc="227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«Өнертапқыштыққа алғашқы қадам» конкурсы </a:t>
            </a:r>
          </a:p>
        </p:txBody>
      </p:sp>
      <p:sp>
        <p:nvSpPr>
          <p:cNvPr id="56" name="Freeform 56"/>
          <p:cNvSpPr/>
          <p:nvPr/>
        </p:nvSpPr>
        <p:spPr>
          <a:xfrm>
            <a:off x="11187267" y="3792628"/>
            <a:ext cx="754144" cy="651392"/>
          </a:xfrm>
          <a:custGeom>
            <a:avLst/>
            <a:gdLst/>
            <a:ahLst/>
            <a:cxnLst/>
            <a:rect l="l" t="t" r="r" b="b"/>
            <a:pathLst>
              <a:path w="754144" h="651392">
                <a:moveTo>
                  <a:pt x="0" y="0"/>
                </a:moveTo>
                <a:lnTo>
                  <a:pt x="754144" y="0"/>
                </a:lnTo>
                <a:lnTo>
                  <a:pt x="754144" y="651392"/>
                </a:lnTo>
                <a:lnTo>
                  <a:pt x="0" y="651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63770" y="3793552"/>
            <a:ext cx="5435861" cy="115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02"/>
              </a:lnSpc>
            </a:pPr>
            <a:r>
              <a:rPr lang="en-US" sz="8174" spc="882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РАХМЕТ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684427" y="0"/>
            <a:ext cx="8603573" cy="10287000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3"/>
              <a:stretch>
                <a:fillRect l="-39675" r="-3967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773821">
            <a:off x="10036024" y="4365564"/>
            <a:ext cx="313833" cy="8482349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41959" y="6036641"/>
            <a:ext cx="2801925" cy="280192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412211" y="7485884"/>
            <a:ext cx="5857379" cy="3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ayataubakirov@gmail.com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12211" y="6974113"/>
            <a:ext cx="5857379" cy="3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ayat_87@mail.ru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12211" y="6504702"/>
            <a:ext cx="2370741" cy="3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8"/>
              </a:lnSpc>
            </a:pPr>
            <a:r>
              <a:rPr lang="en-US" sz="207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87016721273</a:t>
            </a:r>
          </a:p>
        </p:txBody>
      </p:sp>
      <p:sp>
        <p:nvSpPr>
          <p:cNvPr id="21" name="Freeform 21"/>
          <p:cNvSpPr/>
          <p:nvPr/>
        </p:nvSpPr>
        <p:spPr>
          <a:xfrm>
            <a:off x="3876961" y="7021738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876961" y="7533509"/>
            <a:ext cx="384783" cy="384955"/>
          </a:xfrm>
          <a:custGeom>
            <a:avLst/>
            <a:gdLst/>
            <a:ahLst/>
            <a:cxnLst/>
            <a:rect l="l" t="t" r="r" b="b"/>
            <a:pathLst>
              <a:path w="384783" h="384955">
                <a:moveTo>
                  <a:pt x="0" y="0"/>
                </a:moveTo>
                <a:lnTo>
                  <a:pt x="384783" y="0"/>
                </a:lnTo>
                <a:lnTo>
                  <a:pt x="384783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876961" y="6536839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643884" y="5975192"/>
            <a:ext cx="5857379" cy="43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2477" b="1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Аят Аубакиров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443</Words>
  <Application>Microsoft Office PowerPoint</Application>
  <PresentationFormat>Произвольный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TT Hazelnuts</vt:lpstr>
      <vt:lpstr>Open Sauce Bold</vt:lpstr>
      <vt:lpstr>Codec Pro ExtraBold</vt:lpstr>
      <vt:lpstr>TT Hazelnuts Bold</vt:lpstr>
      <vt:lpstr>Montserrat Light</vt:lpstr>
      <vt:lpstr>TT Interphases Bold</vt:lpstr>
      <vt:lpstr>Calibri</vt:lpstr>
      <vt:lpstr>Arimo</vt:lpstr>
      <vt:lpstr>Arial</vt:lpstr>
      <vt:lpstr>Montserrat Light Bold</vt:lpstr>
      <vt:lpstr>TT Interphases</vt:lpstr>
      <vt:lpstr>Open Sauce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Черный Бежевый Простой Корпоративный Засечки Презентация</dc:title>
  <cp:lastModifiedBy>user</cp:lastModifiedBy>
  <cp:revision>4</cp:revision>
  <dcterms:created xsi:type="dcterms:W3CDTF">2006-08-16T00:00:00Z</dcterms:created>
  <dcterms:modified xsi:type="dcterms:W3CDTF">2024-10-01T06:07:34Z</dcterms:modified>
  <dc:identifier>DAGQ5393ddM</dc:identifier>
</cp:coreProperties>
</file>